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73" r:id="rId3"/>
    <p:sldId id="271" r:id="rId4"/>
    <p:sldId id="272" r:id="rId5"/>
    <p:sldId id="274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8200"/>
    <a:srgbClr val="666400"/>
    <a:srgbClr val="8D8A00"/>
    <a:srgbClr val="FFFFFF"/>
    <a:srgbClr val="F9F9F9"/>
    <a:srgbClr val="001D58"/>
    <a:srgbClr val="00359E"/>
    <a:srgbClr val="5F5F5F"/>
    <a:srgbClr val="5A5A5A"/>
    <a:srgbClr val="191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A9EA9-32DC-4E7E-A4D7-99EE2234C5F0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</dgm:pt>
    <dgm:pt modelId="{7E918E24-6A3F-456B-AFD9-2E00AA1E6F1E}">
      <dgm:prSet phldrT="[Text]" custT="1"/>
      <dgm:spPr/>
      <dgm:t>
        <a:bodyPr/>
        <a:lstStyle/>
        <a:p>
          <a:r>
            <a:rPr lang="en-IN" sz="1800" dirty="0"/>
            <a:t>Semiconductor Materials</a:t>
          </a:r>
          <a:endParaRPr lang="en-GB" sz="1800" dirty="0"/>
        </a:p>
      </dgm:t>
    </dgm:pt>
    <dgm:pt modelId="{29EB22B2-27F6-4697-AEA1-AA32414DE18C}" type="parTrans" cxnId="{375B632E-C85A-45BD-AC6A-FD05EB29080E}">
      <dgm:prSet/>
      <dgm:spPr/>
      <dgm:t>
        <a:bodyPr/>
        <a:lstStyle/>
        <a:p>
          <a:endParaRPr lang="en-GB"/>
        </a:p>
      </dgm:t>
    </dgm:pt>
    <dgm:pt modelId="{49A1FFBE-1737-4088-B179-7ABE5E2CD4C8}" type="sibTrans" cxnId="{375B632E-C85A-45BD-AC6A-FD05EB29080E}">
      <dgm:prSet/>
      <dgm:spPr/>
      <dgm:t>
        <a:bodyPr/>
        <a:lstStyle/>
        <a:p>
          <a:endParaRPr lang="en-GB"/>
        </a:p>
      </dgm:t>
    </dgm:pt>
    <dgm:pt modelId="{2612B3FC-4D7D-4C0A-8AF2-BD7A44D4B111}">
      <dgm:prSet phldrT="[Text]" custT="1"/>
      <dgm:spPr/>
      <dgm:t>
        <a:bodyPr/>
        <a:lstStyle/>
        <a:p>
          <a:r>
            <a:rPr lang="en-IN" sz="1800" dirty="0"/>
            <a:t>Testing &amp; Processing</a:t>
          </a:r>
          <a:endParaRPr lang="en-GB" sz="1800" dirty="0"/>
        </a:p>
      </dgm:t>
    </dgm:pt>
    <dgm:pt modelId="{C0DEFAD2-77B3-4B13-AF6E-393AE9F40624}" type="parTrans" cxnId="{C443DBDA-AC03-44CD-9F5F-575D8555BE4E}">
      <dgm:prSet/>
      <dgm:spPr/>
      <dgm:t>
        <a:bodyPr/>
        <a:lstStyle/>
        <a:p>
          <a:endParaRPr lang="en-GB"/>
        </a:p>
      </dgm:t>
    </dgm:pt>
    <dgm:pt modelId="{DFE38C93-3520-45C9-BB03-59FB111AFD36}" type="sibTrans" cxnId="{C443DBDA-AC03-44CD-9F5F-575D8555BE4E}">
      <dgm:prSet/>
      <dgm:spPr/>
      <dgm:t>
        <a:bodyPr/>
        <a:lstStyle/>
        <a:p>
          <a:endParaRPr lang="en-GB"/>
        </a:p>
      </dgm:t>
    </dgm:pt>
    <dgm:pt modelId="{35F73736-EB01-4035-9D4B-9B96F194ABB1}">
      <dgm:prSet phldrT="[Text]" custT="1"/>
      <dgm:spPr/>
      <dgm:t>
        <a:bodyPr/>
        <a:lstStyle/>
        <a:p>
          <a:r>
            <a:rPr lang="en-IN" sz="1800" dirty="0"/>
            <a:t>Semiconductor Devices</a:t>
          </a:r>
          <a:endParaRPr lang="en-GB" sz="1800" dirty="0"/>
        </a:p>
      </dgm:t>
    </dgm:pt>
    <dgm:pt modelId="{6492218B-2C9C-4CCA-B847-B6B08BF6E57A}" type="parTrans" cxnId="{75733FB0-59E8-4595-901B-32CC05766397}">
      <dgm:prSet/>
      <dgm:spPr/>
      <dgm:t>
        <a:bodyPr/>
        <a:lstStyle/>
        <a:p>
          <a:endParaRPr lang="en-GB"/>
        </a:p>
      </dgm:t>
    </dgm:pt>
    <dgm:pt modelId="{171DC08D-E901-4455-B864-42478F672B79}" type="sibTrans" cxnId="{75733FB0-59E8-4595-901B-32CC05766397}">
      <dgm:prSet/>
      <dgm:spPr/>
      <dgm:t>
        <a:bodyPr/>
        <a:lstStyle/>
        <a:p>
          <a:endParaRPr lang="en-GB"/>
        </a:p>
      </dgm:t>
    </dgm:pt>
    <dgm:pt modelId="{5C1E9E8E-46E2-4D3A-9D99-3632A43402B1}" type="pres">
      <dgm:prSet presAssocID="{506A9EA9-32DC-4E7E-A4D7-99EE2234C5F0}" presName="compositeShape" presStyleCnt="0">
        <dgm:presLayoutVars>
          <dgm:chMax val="7"/>
          <dgm:dir/>
          <dgm:resizeHandles val="exact"/>
        </dgm:presLayoutVars>
      </dgm:prSet>
      <dgm:spPr/>
    </dgm:pt>
    <dgm:pt modelId="{8410F40C-8783-413D-8F01-72E94EB2A222}" type="pres">
      <dgm:prSet presAssocID="{7E918E24-6A3F-456B-AFD9-2E00AA1E6F1E}" presName="circ1" presStyleLbl="vennNode1" presStyleIdx="0" presStyleCnt="3"/>
      <dgm:spPr/>
      <dgm:t>
        <a:bodyPr/>
        <a:lstStyle/>
        <a:p>
          <a:endParaRPr lang="en-US"/>
        </a:p>
      </dgm:t>
    </dgm:pt>
    <dgm:pt modelId="{00DD2F00-AA53-4B05-B60E-5EF622A68DF7}" type="pres">
      <dgm:prSet presAssocID="{7E918E24-6A3F-456B-AFD9-2E00AA1E6F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056F2-EFED-488E-9D35-A3966FCC2450}" type="pres">
      <dgm:prSet presAssocID="{2612B3FC-4D7D-4C0A-8AF2-BD7A44D4B111}" presName="circ2" presStyleLbl="vennNode1" presStyleIdx="1" presStyleCnt="3"/>
      <dgm:spPr/>
      <dgm:t>
        <a:bodyPr/>
        <a:lstStyle/>
        <a:p>
          <a:endParaRPr lang="en-US"/>
        </a:p>
      </dgm:t>
    </dgm:pt>
    <dgm:pt modelId="{E9D465B0-D3DF-42F7-B6AA-16E4B809EA7F}" type="pres">
      <dgm:prSet presAssocID="{2612B3FC-4D7D-4C0A-8AF2-BD7A44D4B11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BFAEB-7755-48D2-8C5B-5643D8614D04}" type="pres">
      <dgm:prSet presAssocID="{35F73736-EB01-4035-9D4B-9B96F194ABB1}" presName="circ3" presStyleLbl="vennNode1" presStyleIdx="2" presStyleCnt="3"/>
      <dgm:spPr/>
      <dgm:t>
        <a:bodyPr/>
        <a:lstStyle/>
        <a:p>
          <a:endParaRPr lang="en-US"/>
        </a:p>
      </dgm:t>
    </dgm:pt>
    <dgm:pt modelId="{EC1EE1B2-31F0-421C-BD08-B4D62FFFD3C2}" type="pres">
      <dgm:prSet presAssocID="{35F73736-EB01-4035-9D4B-9B96F194ABB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733FB0-59E8-4595-901B-32CC05766397}" srcId="{506A9EA9-32DC-4E7E-A4D7-99EE2234C5F0}" destId="{35F73736-EB01-4035-9D4B-9B96F194ABB1}" srcOrd="2" destOrd="0" parTransId="{6492218B-2C9C-4CCA-B847-B6B08BF6E57A}" sibTransId="{171DC08D-E901-4455-B864-42478F672B79}"/>
    <dgm:cxn modelId="{048C4397-1A19-4C73-86FA-7BD05DF49453}" type="presOf" srcId="{2612B3FC-4D7D-4C0A-8AF2-BD7A44D4B111}" destId="{E9D465B0-D3DF-42F7-B6AA-16E4B809EA7F}" srcOrd="1" destOrd="0" presId="urn:microsoft.com/office/officeart/2005/8/layout/venn1"/>
    <dgm:cxn modelId="{9CCF2874-B4CC-46BB-8929-C1ED7A304366}" type="presOf" srcId="{2612B3FC-4D7D-4C0A-8AF2-BD7A44D4B111}" destId="{47C056F2-EFED-488E-9D35-A3966FCC2450}" srcOrd="0" destOrd="0" presId="urn:microsoft.com/office/officeart/2005/8/layout/venn1"/>
    <dgm:cxn modelId="{6965D6A3-6097-479F-ACA4-C8B514DAB697}" type="presOf" srcId="{35F73736-EB01-4035-9D4B-9B96F194ABB1}" destId="{09DBFAEB-7755-48D2-8C5B-5643D8614D04}" srcOrd="0" destOrd="0" presId="urn:microsoft.com/office/officeart/2005/8/layout/venn1"/>
    <dgm:cxn modelId="{C0AE5F99-8C86-4FDB-8111-2D72922CB04D}" type="presOf" srcId="{7E918E24-6A3F-456B-AFD9-2E00AA1E6F1E}" destId="{00DD2F00-AA53-4B05-B60E-5EF622A68DF7}" srcOrd="1" destOrd="0" presId="urn:microsoft.com/office/officeart/2005/8/layout/venn1"/>
    <dgm:cxn modelId="{E860430A-8CDD-40D2-B75F-4E0C386F6D5E}" type="presOf" srcId="{506A9EA9-32DC-4E7E-A4D7-99EE2234C5F0}" destId="{5C1E9E8E-46E2-4D3A-9D99-3632A43402B1}" srcOrd="0" destOrd="0" presId="urn:microsoft.com/office/officeart/2005/8/layout/venn1"/>
    <dgm:cxn modelId="{20E18379-8AAA-4053-8041-D32205E7B6C0}" type="presOf" srcId="{7E918E24-6A3F-456B-AFD9-2E00AA1E6F1E}" destId="{8410F40C-8783-413D-8F01-72E94EB2A222}" srcOrd="0" destOrd="0" presId="urn:microsoft.com/office/officeart/2005/8/layout/venn1"/>
    <dgm:cxn modelId="{50B9B3C7-9BB1-41D3-B078-851CA810C5ED}" type="presOf" srcId="{35F73736-EB01-4035-9D4B-9B96F194ABB1}" destId="{EC1EE1B2-31F0-421C-BD08-B4D62FFFD3C2}" srcOrd="1" destOrd="0" presId="urn:microsoft.com/office/officeart/2005/8/layout/venn1"/>
    <dgm:cxn modelId="{C443DBDA-AC03-44CD-9F5F-575D8555BE4E}" srcId="{506A9EA9-32DC-4E7E-A4D7-99EE2234C5F0}" destId="{2612B3FC-4D7D-4C0A-8AF2-BD7A44D4B111}" srcOrd="1" destOrd="0" parTransId="{C0DEFAD2-77B3-4B13-AF6E-393AE9F40624}" sibTransId="{DFE38C93-3520-45C9-BB03-59FB111AFD36}"/>
    <dgm:cxn modelId="{375B632E-C85A-45BD-AC6A-FD05EB29080E}" srcId="{506A9EA9-32DC-4E7E-A4D7-99EE2234C5F0}" destId="{7E918E24-6A3F-456B-AFD9-2E00AA1E6F1E}" srcOrd="0" destOrd="0" parTransId="{29EB22B2-27F6-4697-AEA1-AA32414DE18C}" sibTransId="{49A1FFBE-1737-4088-B179-7ABE5E2CD4C8}"/>
    <dgm:cxn modelId="{D8A04FA2-BE71-400B-92CB-A4E363649FCC}" type="presParOf" srcId="{5C1E9E8E-46E2-4D3A-9D99-3632A43402B1}" destId="{8410F40C-8783-413D-8F01-72E94EB2A222}" srcOrd="0" destOrd="0" presId="urn:microsoft.com/office/officeart/2005/8/layout/venn1"/>
    <dgm:cxn modelId="{44A1682A-3D0B-4554-B98D-E95EE631B1D6}" type="presParOf" srcId="{5C1E9E8E-46E2-4D3A-9D99-3632A43402B1}" destId="{00DD2F00-AA53-4B05-B60E-5EF622A68DF7}" srcOrd="1" destOrd="0" presId="urn:microsoft.com/office/officeart/2005/8/layout/venn1"/>
    <dgm:cxn modelId="{510C8CB0-FEE6-4598-B8C9-E9BCA0CA9E24}" type="presParOf" srcId="{5C1E9E8E-46E2-4D3A-9D99-3632A43402B1}" destId="{47C056F2-EFED-488E-9D35-A3966FCC2450}" srcOrd="2" destOrd="0" presId="urn:microsoft.com/office/officeart/2005/8/layout/venn1"/>
    <dgm:cxn modelId="{A985F115-4C46-425C-ACA8-40D8ABA279F9}" type="presParOf" srcId="{5C1E9E8E-46E2-4D3A-9D99-3632A43402B1}" destId="{E9D465B0-D3DF-42F7-B6AA-16E4B809EA7F}" srcOrd="3" destOrd="0" presId="urn:microsoft.com/office/officeart/2005/8/layout/venn1"/>
    <dgm:cxn modelId="{AB6022F0-6288-47A3-BE96-F103AC3F49B8}" type="presParOf" srcId="{5C1E9E8E-46E2-4D3A-9D99-3632A43402B1}" destId="{09DBFAEB-7755-48D2-8C5B-5643D8614D04}" srcOrd="4" destOrd="0" presId="urn:microsoft.com/office/officeart/2005/8/layout/venn1"/>
    <dgm:cxn modelId="{68ED16D5-B7C3-40A7-AB74-12F02059EEB0}" type="presParOf" srcId="{5C1E9E8E-46E2-4D3A-9D99-3632A43402B1}" destId="{EC1EE1B2-31F0-421C-BD08-B4D62FFFD3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0F40C-8783-413D-8F01-72E94EB2A222}">
      <dsp:nvSpPr>
        <dsp:cNvPr id="0" name=""/>
        <dsp:cNvSpPr/>
      </dsp:nvSpPr>
      <dsp:spPr>
        <a:xfrm>
          <a:off x="2971567" y="51696"/>
          <a:ext cx="2481453" cy="248145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Semiconductor Materials</a:t>
          </a:r>
          <a:endParaRPr lang="en-GB" sz="1800" kern="1200" dirty="0"/>
        </a:p>
      </dsp:txBody>
      <dsp:txXfrm>
        <a:off x="3302428" y="485951"/>
        <a:ext cx="1819732" cy="1116653"/>
      </dsp:txXfrm>
    </dsp:sp>
    <dsp:sp modelId="{47C056F2-EFED-488E-9D35-A3966FCC2450}">
      <dsp:nvSpPr>
        <dsp:cNvPr id="0" name=""/>
        <dsp:cNvSpPr/>
      </dsp:nvSpPr>
      <dsp:spPr>
        <a:xfrm>
          <a:off x="3866958" y="1602605"/>
          <a:ext cx="2481453" cy="2481453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Testing &amp; Processing</a:t>
          </a:r>
          <a:endParaRPr lang="en-GB" sz="1800" kern="1200" dirty="0"/>
        </a:p>
      </dsp:txBody>
      <dsp:txXfrm>
        <a:off x="4625870" y="2243647"/>
        <a:ext cx="1488871" cy="1364799"/>
      </dsp:txXfrm>
    </dsp:sp>
    <dsp:sp modelId="{09DBFAEB-7755-48D2-8C5B-5643D8614D04}">
      <dsp:nvSpPr>
        <dsp:cNvPr id="0" name=""/>
        <dsp:cNvSpPr/>
      </dsp:nvSpPr>
      <dsp:spPr>
        <a:xfrm>
          <a:off x="2076177" y="1602605"/>
          <a:ext cx="2481453" cy="2481453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Semiconductor Devices</a:t>
          </a:r>
          <a:endParaRPr lang="en-GB" sz="1800" kern="1200" dirty="0"/>
        </a:p>
      </dsp:txBody>
      <dsp:txXfrm>
        <a:off x="2309847" y="2243647"/>
        <a:ext cx="1488871" cy="1364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47E1-B5D7-4878-B6F3-55855177CA25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74613-8A97-484D-B67E-7C3C6609D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80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A038-D043-494D-902D-06B3462C2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703AE-9418-40DB-BFF3-4881E08AB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CD09-93FD-467C-856D-DC1A350C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16-C399-4BB4-B3B9-FEE4382CAF9F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2A1DD-BE4C-48C9-8BCE-37399E96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1EC8A-8122-430D-8C3B-2E5E9C11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7BE0-4AF5-434B-A5BF-D367C247C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1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F2A6-A873-410A-8891-CB34B4DC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D285B-EA47-4110-AEEF-DAED6E9F1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FE904-130F-47AD-BB7E-44C123E0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16-C399-4BB4-B3B9-FEE4382CAF9F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4ADAA-9BAC-4A2A-A125-169E6C0A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DD84F-FD18-4B14-A238-3B6F731E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7BE0-4AF5-434B-A5BF-D367C247C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3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EB0D7A-1FB3-40B7-AD48-A1930113A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31B2B-C626-4297-A8BA-CE6E49D41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0B4D5-6EEC-4113-B978-140C63F5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16-C399-4BB4-B3B9-FEE4382CAF9F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95CBA-E892-4768-B410-B4AF121A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ABA99-612C-4DF8-B30C-35F27BCA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7BE0-4AF5-434B-A5BF-D367C247C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7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37A6-F38C-4F23-A70C-248E0DDD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149A-6E46-4947-AB67-432200127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8349-BDAE-4980-9F65-9C580FB2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16-C399-4BB4-B3B9-FEE4382CAF9F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57A61-DAB6-41BB-9902-8126D94B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91462-0515-42FC-8427-D7780FD3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7BE0-4AF5-434B-A5BF-D367C247C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9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5AB5-DA18-4ECA-94A1-F2D589D3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6C0D0-237C-4D66-A9BB-E0DFEC2AB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B054D-D4D5-48EC-B16E-F511EC38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16-C399-4BB4-B3B9-FEE4382CAF9F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A7809-FA5D-4B2F-A82C-14A86D63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ADF93-E9FE-4C5B-B8EC-188E916D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7BE0-4AF5-434B-A5BF-D367C247C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3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0AD58-7D0D-4E6D-A1A9-C0AE05FF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8741-6188-4616-A27B-5B2F68DC3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EF173-17C0-4CD6-BE30-F0A2CCF01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ED04F-DA25-4CF4-992C-B7FDF490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16-C399-4BB4-B3B9-FEE4382CAF9F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8DBB0-8822-47BE-8D48-72082EEB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25FE6-79AF-4766-B428-21653AB9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7BE0-4AF5-434B-A5BF-D367C247C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6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FF52-7AA4-4E39-B387-3DB4DA23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D2C3B-82CA-4FD3-A585-B1CCFB46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D6F56-E28F-4498-8DB5-27F7DDFCC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F043C-8FD7-4662-B180-F3FAC59EB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90762-93C1-4BE3-A3F6-D1071249C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829D7-E1FA-44C5-97DE-E423D2BE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16-C399-4BB4-B3B9-FEE4382CAF9F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2AFD7-D08B-48BA-8DD6-1317495E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DC9496-6EA4-4874-B1AB-9CD28584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7BE0-4AF5-434B-A5BF-D367C247C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92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8AA6-1C02-4CFA-A6CD-FD386BBC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5C30F-4DE2-4915-A6CC-0BD21D4E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16-C399-4BB4-B3B9-FEE4382CAF9F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AD8ED-DFE4-4556-83F0-40B32CF9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E6514-C393-4690-90BC-CF1E1BBF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7BE0-4AF5-434B-A5BF-D367C247C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6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90B481-5865-4CD2-BEFA-63040FA1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16-C399-4BB4-B3B9-FEE4382CAF9F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32627-E4EB-4533-BD19-25D151E8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2656D-11B8-459C-91DC-D3F0B170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7BE0-4AF5-434B-A5BF-D367C247C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7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080D8-96C0-4114-A4FC-C485B20A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7E7F-1E12-4D45-B730-20F64C046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BF175-2AEF-4E0A-85B2-E4EED0165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9F221-BD6D-42E1-838A-822D6A01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16-C399-4BB4-B3B9-FEE4382CAF9F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E3D29-5B87-4354-B388-2D71CD80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48690-1822-4202-B0CB-D888D891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7BE0-4AF5-434B-A5BF-D367C247C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75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34E9-DC1E-41F2-A81F-0104D810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36F3C-F685-4FF2-B4A1-06803C7B2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6B7A3-4246-45C0-9BBE-C30F7327B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A86ED-2641-4715-A433-EB25D59D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616-C399-4BB4-B3B9-FEE4382CAF9F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080BF-567B-4FEE-B814-82A0866E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649C8-64FD-419B-8D1C-03AE7153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7BE0-4AF5-434B-A5BF-D367C247C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2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15659-7563-445A-B4F1-CDEA91C1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BC106-06F5-48DF-84F6-196504EC5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5DB26-1C86-4B13-9476-E1F989798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7F616-C399-4BB4-B3B9-FEE4382CAF9F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0A2C3-1A9C-41C9-9D07-9217C4D0A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4CCB-D825-44F8-AE11-D9BFA081B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37BE0-4AF5-434B-A5BF-D367C247C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78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sme.iith.ac.i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image" Target="../media/image5.jfif"/><Relationship Id="rId7" Type="http://schemas.openxmlformats.org/officeDocument/2006/relationships/image" Target="../media/image9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mp@msme.iith.ac.i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mp@msme.iith.ac.i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30B1D74-F7CE-4160-A26F-B596A60E4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r="13359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Content Placeholder 4" descr="A picture containing building, sky, outdoor, apartment building&#10;&#10;Description automatically generated">
            <a:extLst>
              <a:ext uri="{FF2B5EF4-FFF2-40B4-BE49-F238E27FC236}">
                <a16:creationId xmlns:a16="http://schemas.microsoft.com/office/drawing/2014/main" id="{639A55D2-913B-45B0-86AE-C4916EA7BD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4" r="-2" b="372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2" name="Freeform: Shape 2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8DB30-819F-467B-8112-3C023D1730AF}"/>
              </a:ext>
            </a:extLst>
          </p:cNvPr>
          <p:cNvSpPr txBox="1"/>
          <p:nvPr/>
        </p:nvSpPr>
        <p:spPr>
          <a:xfrm>
            <a:off x="243462" y="857303"/>
            <a:ext cx="5529266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6600"/>
                </a:solidFill>
                <a:latin typeface="Calibri "/>
                <a:ea typeface="+mj-ea"/>
                <a:cs typeface="+mj-cs"/>
              </a:rPr>
              <a:t>M. Tech. in Semiconductor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6600"/>
                </a:solidFill>
                <a:latin typeface="Calibri "/>
                <a:ea typeface="+mj-ea"/>
                <a:cs typeface="+mj-cs"/>
              </a:rPr>
              <a:t>Materials and Devices </a:t>
            </a:r>
            <a:endParaRPr lang="en-US" sz="2800" b="1" kern="1200" dirty="0" smtClean="0">
              <a:solidFill>
                <a:srgbClr val="FF6600"/>
              </a:solidFill>
              <a:latin typeface="Calibri 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smtClean="0">
                <a:solidFill>
                  <a:srgbClr val="FF6600"/>
                </a:solidFill>
                <a:latin typeface="Calibri "/>
                <a:ea typeface="+mj-ea"/>
                <a:cs typeface="+mj-cs"/>
              </a:rPr>
              <a:t>(</a:t>
            </a:r>
            <a:r>
              <a:rPr lang="en-US" sz="2800" b="1" kern="1200" dirty="0">
                <a:solidFill>
                  <a:srgbClr val="FF6600"/>
                </a:solidFill>
                <a:latin typeface="Calibri "/>
                <a:ea typeface="+mj-ea"/>
                <a:cs typeface="+mj-cs"/>
              </a:rPr>
              <a:t>A.Y. 2023-24)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993E6E-5BE9-43F0-A4D0-8320CC867D83}"/>
              </a:ext>
            </a:extLst>
          </p:cNvPr>
          <p:cNvSpPr txBox="1"/>
          <p:nvPr/>
        </p:nvSpPr>
        <p:spPr>
          <a:xfrm>
            <a:off x="64008" y="4517136"/>
            <a:ext cx="5495067" cy="212860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</a:rPr>
              <a:t>Department of Materials Science &amp;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</a:rPr>
              <a:t>​Metallurgical Engineering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</a:rPr>
              <a:t>​</a:t>
            </a:r>
            <a:endParaRPr lang="en-US" sz="2800" b="1" dirty="0">
              <a:solidFill>
                <a:srgbClr val="0070C0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N" sz="2800" b="1" dirty="0">
                <a:solidFill>
                  <a:srgbClr val="0070C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https://msme.iith.ac.in/</a:t>
            </a:r>
            <a:endParaRPr lang="en-US" sz="2800" b="1" dirty="0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</a:rPr>
              <a:t/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​</a:t>
            </a:r>
            <a:endParaRPr lang="en-US" sz="2800" b="1" dirty="0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405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EBE0803-D039-4CF4-BA6E-01102B58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B153D03-25B4-4272-BB99-8BE9FD9C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sz="4400" b="1" dirty="0">
                <a:solidFill>
                  <a:srgbClr val="FF66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About The Program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FE2DD7-3C89-4158-ACB0-DE13F105B03F}"/>
              </a:ext>
            </a:extLst>
          </p:cNvPr>
          <p:cNvSpPr txBox="1"/>
          <p:nvPr/>
        </p:nvSpPr>
        <p:spPr>
          <a:xfrm>
            <a:off x="660400" y="1410439"/>
            <a:ext cx="10693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800" b="1" i="0" u="none" strike="noStrike" baseline="0" dirty="0">
                <a:solidFill>
                  <a:srgbClr val="00B050"/>
                </a:solidFill>
              </a:rPr>
              <a:t>The program aims to nurture expertise in Semiconductor Materials and Devices, one of essential resources to make India as the global hub for Electronic </a:t>
            </a:r>
            <a:r>
              <a:rPr lang="en-GB" sz="1800" b="1" i="0" u="none" strike="noStrike" baseline="0" dirty="0">
                <a:solidFill>
                  <a:srgbClr val="00B050"/>
                </a:solidFill>
              </a:rPr>
              <a:t>Systems and Manufacturing. The program is in lin</a:t>
            </a:r>
            <a:r>
              <a:rPr lang="en-GB" b="1" dirty="0">
                <a:solidFill>
                  <a:srgbClr val="00B050"/>
                </a:solidFill>
              </a:rPr>
              <a:t>e with</a:t>
            </a:r>
            <a:r>
              <a:rPr lang="en-US" sz="1800" b="1" i="0" u="none" strike="noStrike" baseline="0" dirty="0">
                <a:solidFill>
                  <a:srgbClr val="00B050"/>
                </a:solidFill>
              </a:rPr>
              <a:t> the recent expansion of the vision of </a:t>
            </a:r>
            <a:r>
              <a:rPr lang="en-US" sz="1800" b="1" i="0" u="none" strike="noStrike" baseline="0" dirty="0" err="1">
                <a:solidFill>
                  <a:srgbClr val="00B050"/>
                </a:solidFill>
              </a:rPr>
              <a:t>Aatmanirbhar</a:t>
            </a:r>
            <a:r>
              <a:rPr lang="en-US" sz="1800" b="1" i="0" u="none" strike="noStrike" baseline="0" dirty="0">
                <a:solidFill>
                  <a:srgbClr val="00B050"/>
                </a:solidFill>
              </a:rPr>
              <a:t> Bharat in setting up of India Semiconductor 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52F64-4132-48EA-A845-2E02DB6BA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89" r="49821"/>
          <a:stretch/>
        </p:blipFill>
        <p:spPr>
          <a:xfrm>
            <a:off x="1173480" y="2764954"/>
            <a:ext cx="2768600" cy="24039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B6EA8F0-009A-41A1-9D6C-FCC6F323B679}"/>
              </a:ext>
            </a:extLst>
          </p:cNvPr>
          <p:cNvSpPr txBox="1"/>
          <p:nvPr/>
        </p:nvSpPr>
        <p:spPr>
          <a:xfrm>
            <a:off x="4165600" y="2795434"/>
            <a:ext cx="736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1800" b="0" i="0" u="none" strike="noStrike" baseline="0" dirty="0">
                <a:solidFill>
                  <a:srgbClr val="0070C0"/>
                </a:solidFill>
              </a:rPr>
              <a:t>By the year 2030, the global need of </a:t>
            </a:r>
            <a:r>
              <a:rPr lang="en-GB" sz="1800" b="0" i="0" u="none" strike="noStrike" baseline="0" dirty="0" err="1">
                <a:solidFill>
                  <a:srgbClr val="0070C0"/>
                </a:solidFill>
              </a:rPr>
              <a:t>AI+IoT</a:t>
            </a:r>
            <a:r>
              <a:rPr lang="en-GB" sz="1800" b="0" i="0" u="none" strike="noStrike" baseline="0" dirty="0">
                <a:solidFill>
                  <a:srgbClr val="0070C0"/>
                </a:solidFill>
              </a:rPr>
              <a:t> devices are predicted to be &gt;350 billion (source: </a:t>
            </a:r>
            <a:r>
              <a:rPr lang="en-US" sz="1800" b="0" i="0" u="none" strike="noStrike" baseline="0" dirty="0">
                <a:solidFill>
                  <a:srgbClr val="0070C0"/>
                </a:solidFill>
              </a:rPr>
              <a:t>2020 IEEE ISSCC, Cisco VNI Global IP Traffic Forecast 2017-2022</a:t>
            </a:r>
            <a:r>
              <a:rPr lang="en-GB" sz="1800" b="0" i="0" u="none" strike="noStrike" baseline="0" dirty="0">
                <a:solidFill>
                  <a:srgbClr val="0070C0"/>
                </a:solidFill>
              </a:rPr>
              <a:t>).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sz="1800" b="0" i="0" u="none" strike="noStrike" baseline="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1800" b="0" i="0" u="none" strike="noStrike" baseline="0" dirty="0">
                <a:solidFill>
                  <a:srgbClr val="0070C0"/>
                </a:solidFill>
              </a:rPr>
              <a:t>The specialized degree programs such as Semiconductor Materials and Devices is of paramount importance to meet the technological growth and demands both nationally and globally.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85E1A1-4EAB-4344-A014-26DDB68174EF}"/>
              </a:ext>
            </a:extLst>
          </p:cNvPr>
          <p:cNvSpPr txBox="1"/>
          <p:nvPr/>
        </p:nvSpPr>
        <p:spPr>
          <a:xfrm>
            <a:off x="838200" y="5433020"/>
            <a:ext cx="1069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solidFill>
                  <a:srgbClr val="00B050"/>
                </a:solidFill>
              </a:rPr>
              <a:t>In the recent initiatives of the Indian government Rs.76000 crore (&gt;10 billion USD) has been approved for development of semiconductors and </a:t>
            </a:r>
            <a:r>
              <a:rPr lang="en-GB" sz="1800" b="0" i="0" u="none" strike="noStrike" baseline="0" dirty="0">
                <a:solidFill>
                  <a:srgbClr val="00B050"/>
                </a:solidFill>
              </a:rPr>
              <a:t>manufacturing ecosystem in </a:t>
            </a:r>
            <a:r>
              <a:rPr lang="en-GB" dirty="0">
                <a:solidFill>
                  <a:srgbClr val="00B050"/>
                </a:solidFill>
              </a:rPr>
              <a:t>the country (source: investindia.gov.in). The current academic program is meant for enthusiastic bright candidates who are willing to take a career path on semiconductor technology.  </a:t>
            </a:r>
          </a:p>
        </p:txBody>
      </p:sp>
    </p:spTree>
    <p:extLst>
      <p:ext uri="{BB962C8B-B14F-4D97-AF65-F5344CB8AC3E}">
        <p14:creationId xmlns:p14="http://schemas.microsoft.com/office/powerpoint/2010/main" val="196974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58F2-1858-4EA3-A656-3036BBDC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dirty="0">
                <a:solidFill>
                  <a:srgbClr val="FF66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Courses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E24340-7819-42A6-9239-38676D8EB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587564"/>
              </p:ext>
            </p:extLst>
          </p:nvPr>
        </p:nvGraphicFramePr>
        <p:xfrm>
          <a:off x="1299016" y="1438459"/>
          <a:ext cx="8424589" cy="4135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3355FA-E49B-47BA-BC0B-E5053ADE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716" y="1043875"/>
            <a:ext cx="5133084" cy="1428409"/>
          </a:xfrm>
          <a:noFill/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Fundamentals of Semiconductor Materials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Spintronic Materials and Devices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Functional Polymers &amp; composites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2D Materials: synthesis, characterization and applications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Computational Materials Science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400" b="1" dirty="0">
              <a:solidFill>
                <a:schemeClr val="accent5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E35897-A2CE-4D11-A485-210285A3E542}"/>
              </a:ext>
            </a:extLst>
          </p:cNvPr>
          <p:cNvSpPr txBox="1">
            <a:spLocks/>
          </p:cNvSpPr>
          <p:nvPr/>
        </p:nvSpPr>
        <p:spPr>
          <a:xfrm>
            <a:off x="0" y="3601459"/>
            <a:ext cx="3799407" cy="15833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ea typeface="Cambria" panose="02040503050406030204" pitchFamily="18" charset="0"/>
              </a:rPr>
              <a:t>Semiconductor Devices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ea typeface="Cambria" panose="02040503050406030204" pitchFamily="18" charset="0"/>
              </a:rPr>
              <a:t>Electronic Materials and Devices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ea typeface="Cambria" panose="02040503050406030204" pitchFamily="18" charset="0"/>
              </a:rPr>
              <a:t>Smart Materials and Transducers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ea typeface="Cambria" panose="02040503050406030204" pitchFamily="18" charset="0"/>
              </a:rPr>
              <a:t>Flexible Electronics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ea typeface="Cambria" panose="02040503050406030204" pitchFamily="18" charset="0"/>
              </a:rPr>
              <a:t>Device Simulations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ea typeface="Cambria" panose="02040503050406030204" pitchFamily="18" charset="0"/>
              </a:rPr>
              <a:t>Thin Film Technology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400" b="1" dirty="0">
              <a:solidFill>
                <a:schemeClr val="accent6">
                  <a:lumMod val="50000"/>
                </a:schemeClr>
              </a:solidFill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1400" b="1" dirty="0">
              <a:solidFill>
                <a:schemeClr val="accent6">
                  <a:lumMod val="50000"/>
                </a:schemeClr>
              </a:solidFill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1400" b="1" dirty="0">
              <a:solidFill>
                <a:schemeClr val="accent6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D2BBAB-AE5A-4224-B592-D8976FEEBEE9}"/>
              </a:ext>
            </a:extLst>
          </p:cNvPr>
          <p:cNvSpPr txBox="1">
            <a:spLocks/>
          </p:cNvSpPr>
          <p:nvPr/>
        </p:nvSpPr>
        <p:spPr>
          <a:xfrm>
            <a:off x="7296627" y="3326247"/>
            <a:ext cx="4327689" cy="21134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00B050"/>
                </a:solidFill>
                <a:ea typeface="Cambria" panose="02040503050406030204" pitchFamily="18" charset="0"/>
              </a:rPr>
              <a:t>Semiconductor Extraction &amp; Purification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00B050"/>
                </a:solidFill>
                <a:ea typeface="Cambria" panose="02040503050406030204" pitchFamily="18" charset="0"/>
              </a:rPr>
              <a:t>Micro and Nanofabrication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00B050"/>
                </a:solidFill>
                <a:ea typeface="Cambria" panose="02040503050406030204" pitchFamily="18" charset="0"/>
              </a:rPr>
              <a:t>Solidification Processing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SG" sz="1400" b="1" dirty="0" smtClean="0">
                <a:solidFill>
                  <a:srgbClr val="00B050"/>
                </a:solidFill>
                <a:ea typeface="Cambria" panose="02040503050406030204" pitchFamily="18" charset="0"/>
              </a:rPr>
              <a:t>Electrochemical processes in semiconductors</a:t>
            </a:r>
            <a:endParaRPr lang="en-US" sz="1400" b="1" dirty="0">
              <a:solidFill>
                <a:srgbClr val="00B050"/>
              </a:solidFill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00B050"/>
                </a:solidFill>
                <a:ea typeface="Cambria" panose="02040503050406030204" pitchFamily="18" charset="0"/>
              </a:rPr>
              <a:t>Semiconductor Materials Characterization lab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00B050"/>
                </a:solidFill>
                <a:ea typeface="Cambria" panose="02040503050406030204" pitchFamily="18" charset="0"/>
              </a:rPr>
              <a:t>Semiconductor Devices Characterization lab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00B050"/>
                </a:solidFill>
                <a:ea typeface="Cambria" panose="02040503050406030204" pitchFamily="18" charset="0"/>
              </a:rPr>
              <a:t>Materials Characterization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rgbClr val="00B050"/>
                </a:solidFill>
                <a:ea typeface="Cambria" panose="02040503050406030204" pitchFamily="18" charset="0"/>
              </a:rPr>
              <a:t>Diffusion analysis in Materials Engineering</a:t>
            </a:r>
          </a:p>
          <a:p>
            <a:pPr marL="457200" lvl="1" indent="0">
              <a:buNone/>
            </a:pPr>
            <a:endParaRPr lang="en-US" sz="1400" b="1" dirty="0">
              <a:solidFill>
                <a:srgbClr val="00B050"/>
              </a:solidFill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1400" b="1" dirty="0">
              <a:solidFill>
                <a:srgbClr val="00B050"/>
              </a:solidFill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1400" b="1" dirty="0">
              <a:solidFill>
                <a:srgbClr val="00B050"/>
              </a:solidFill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1400" b="1" dirty="0">
              <a:solidFill>
                <a:srgbClr val="00B050"/>
              </a:solidFill>
              <a:ea typeface="Cambria" panose="020405030504060302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582114-CD0D-4DA4-BED0-EB270A273057}"/>
              </a:ext>
            </a:extLst>
          </p:cNvPr>
          <p:cNvSpPr txBox="1">
            <a:spLocks/>
          </p:cNvSpPr>
          <p:nvPr/>
        </p:nvSpPr>
        <p:spPr>
          <a:xfrm>
            <a:off x="1834753" y="6123574"/>
            <a:ext cx="9636811" cy="3401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70C0"/>
                </a:solidFill>
                <a:ea typeface="Cambria" panose="02040503050406030204" pitchFamily="18" charset="0"/>
              </a:rPr>
              <a:t>Industry lectures on semiconductor devices, electronic packaging and e-waste management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600" b="1" dirty="0">
              <a:solidFill>
                <a:srgbClr val="0070C0"/>
              </a:solidFill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1600" b="1" dirty="0">
              <a:solidFill>
                <a:srgbClr val="0070C0"/>
              </a:solidFill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1600" b="1" dirty="0">
              <a:solidFill>
                <a:srgbClr val="0070C0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5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indoor, wall, cluttered, equipment&#10;&#10;Description automatically generated">
            <a:extLst>
              <a:ext uri="{FF2B5EF4-FFF2-40B4-BE49-F238E27FC236}">
                <a16:creationId xmlns:a16="http://schemas.microsoft.com/office/drawing/2014/main" id="{29B3B319-227F-46E9-A17F-FBA98DE51A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38" y="1844675"/>
            <a:ext cx="1744663" cy="12938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7DB2AE-1BEE-4F3A-92E7-A82C20F81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38" y="3201988"/>
            <a:ext cx="1744663" cy="12874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9ED017-BD28-4F65-9D34-E396B72BE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738" y="4549775"/>
            <a:ext cx="1744663" cy="17446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CDB5B2-C52A-4D80-AFB3-A9D6B39039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0"/>
          <a:stretch/>
        </p:blipFill>
        <p:spPr>
          <a:xfrm>
            <a:off x="3389313" y="1844675"/>
            <a:ext cx="2154238" cy="1320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ABDAE74-4D42-445C-BECF-66DEBC2AFA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433" b="20317"/>
          <a:stretch/>
        </p:blipFill>
        <p:spPr>
          <a:xfrm>
            <a:off x="3389313" y="3227388"/>
            <a:ext cx="2154238" cy="17160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DEF5243-24BA-4B70-9C7C-D78852D4FE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13" y="5003800"/>
            <a:ext cx="2154238" cy="12906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AD83EC-A691-48F8-BB56-731029943A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3" y="1844675"/>
            <a:ext cx="1997075" cy="1997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06CAA3F-42FD-4FC1-96FD-620B7EE76D6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43" r="35195"/>
          <a:stretch/>
        </p:blipFill>
        <p:spPr>
          <a:xfrm>
            <a:off x="5605463" y="3903663"/>
            <a:ext cx="1997075" cy="2390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254D30-01C0-47D7-9F07-EB82C2C736E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50" y="1844675"/>
            <a:ext cx="2943225" cy="21923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99ED59-BD05-4BA2-8737-C1F1115E1A4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50" y="4098925"/>
            <a:ext cx="2943225" cy="2195513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EBE0803-D039-4CF4-BA6E-01102B58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B153D03-25B4-4272-BB99-8BE9FD9C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sz="4400" b="1" dirty="0">
                <a:solidFill>
                  <a:srgbClr val="FF66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Research Facilities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96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EBE0803-D039-4CF4-BA6E-01102B58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B153D03-25B4-4272-BB99-8BE9FD9C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sz="4400" b="1" dirty="0">
                <a:solidFill>
                  <a:srgbClr val="FF66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Eligibility &amp; Admission (A.Y. 2023-24)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1D5A7E-A74A-4D2E-9C31-30BE0FE2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00" y="1563540"/>
            <a:ext cx="11164400" cy="3049099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a typeface="Times New Roman" panose="02020603050405020304" pitchFamily="18" charset="0"/>
              </a:rPr>
              <a:t>MoE</a:t>
            </a:r>
            <a:r>
              <a:rPr lang="en-US" sz="2400" b="1" u="sng" dirty="0">
                <a:solidFill>
                  <a:srgbClr val="0070C0"/>
                </a:solidFill>
                <a:ea typeface="Times New Roman" panose="02020603050405020304" pitchFamily="18" charset="0"/>
              </a:rPr>
              <a:t> Fellowship</a:t>
            </a:r>
            <a:r>
              <a:rPr lang="en-US" sz="24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N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Candidates having B.E./B.Tech. or equivalent in Metallurgy /Ceramics /Mechanical /Production /Industrial/Electrical/Electronics/Instrumentation Engineering/Polymer or related discipline or M.Sc. in Materials Science/Nanotechnology/Physics/Chemistry or related discipline with minimum first class. </a:t>
            </a:r>
            <a:r>
              <a:rPr lang="en-IN" sz="2400" b="1" dirty="0">
                <a:ea typeface="Times New Roman" panose="02020603050405020304" pitchFamily="18" charset="0"/>
                <a:cs typeface="Mangal" panose="02040503050203030202" pitchFamily="18" charset="0"/>
              </a:rPr>
              <a:t>Valid GATE score required in MT/ME/PI/PH/CY/XE for </a:t>
            </a:r>
            <a:r>
              <a:rPr lang="en-IN" sz="2400" b="1" dirty="0" err="1">
                <a:ea typeface="Times New Roman" panose="02020603050405020304" pitchFamily="18" charset="0"/>
                <a:cs typeface="Mangal" panose="02040503050203030202" pitchFamily="18" charset="0"/>
              </a:rPr>
              <a:t>MoE</a:t>
            </a:r>
            <a:r>
              <a:rPr lang="en-IN" sz="2400" b="1" dirty="0">
                <a:ea typeface="Times New Roman" panose="02020603050405020304" pitchFamily="18" charset="0"/>
                <a:cs typeface="Mangal" panose="02040503050203030202" pitchFamily="18" charset="0"/>
              </a:rPr>
              <a:t> fellowship</a:t>
            </a:r>
            <a:r>
              <a:rPr lang="en-IN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>
                <a:effectLst/>
                <a:ea typeface="Times New Roman" panose="02020603050405020304" pitchFamily="18" charset="0"/>
              </a:rPr>
              <a:t>Applications shall be submitted online. Please visit </a:t>
            </a:r>
            <a:r>
              <a:rPr lang="en-IN" sz="24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www.iith.ac.in </a:t>
            </a:r>
            <a:r>
              <a:rPr lang="en-IN" sz="2400" dirty="0">
                <a:effectLst/>
                <a:ea typeface="Times New Roman" panose="02020603050405020304" pitchFamily="18" charset="0"/>
              </a:rPr>
              <a:t>for more details.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BB013-DADE-46CA-A0F8-94495816B4E9}"/>
              </a:ext>
            </a:extLst>
          </p:cNvPr>
          <p:cNvSpPr txBox="1"/>
          <p:nvPr/>
        </p:nvSpPr>
        <p:spPr>
          <a:xfrm>
            <a:off x="513800" y="4612639"/>
            <a:ext cx="111793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u="sng" dirty="0">
                <a:solidFill>
                  <a:srgbClr val="0070C0"/>
                </a:solidFill>
              </a:rPr>
              <a:t>Contact:</a:t>
            </a:r>
            <a:r>
              <a:rPr lang="en-GB" sz="2400" dirty="0"/>
              <a:t> Program Coordinator (</a:t>
            </a:r>
            <a:r>
              <a:rPr lang="en-GB" sz="2400" dirty="0" err="1"/>
              <a:t>M.Tech</a:t>
            </a:r>
            <a:r>
              <a:rPr lang="en-GB" sz="2400" dirty="0"/>
              <a:t>. in Semiconductor Materials and Devices)</a:t>
            </a:r>
          </a:p>
          <a:p>
            <a:pPr lvl="3"/>
            <a:r>
              <a:rPr lang="en-GB" sz="2400" dirty="0"/>
              <a:t>Department of Materials Science and Metallurgical Engineering</a:t>
            </a:r>
          </a:p>
          <a:p>
            <a:pPr lvl="3"/>
            <a:r>
              <a:rPr lang="en-GB" sz="2400" dirty="0"/>
              <a:t>Indian Institute of Technology Hyderabad</a:t>
            </a:r>
          </a:p>
          <a:p>
            <a:pPr lvl="3"/>
            <a:r>
              <a:rPr lang="en-GB" sz="2400" dirty="0"/>
              <a:t>Kandi , </a:t>
            </a:r>
            <a:r>
              <a:rPr lang="en-GB" sz="2400" dirty="0" err="1"/>
              <a:t>Sangareddy</a:t>
            </a:r>
            <a:r>
              <a:rPr lang="en-GB" sz="2400" dirty="0"/>
              <a:t> , Telangana 502284, India</a:t>
            </a:r>
          </a:p>
          <a:p>
            <a:pPr lvl="3"/>
            <a:r>
              <a:rPr lang="en-GB" sz="2400" dirty="0"/>
              <a:t>Email: </a:t>
            </a:r>
            <a:r>
              <a:rPr lang="en-IN" sz="2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  <a:hlinkClick r:id="rId2"/>
              </a:rPr>
              <a:t>smd@msme.iith.ac.in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6372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EBE0803-D039-4CF4-BA6E-01102B58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B153D03-25B4-4272-BB99-8BE9FD9C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sz="4400" b="1" dirty="0">
                <a:solidFill>
                  <a:srgbClr val="FF66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Eligibility &amp; Admission (A.Y. 2023-24)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1D5A7E-A74A-4D2E-9C31-30BE0FE2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00" y="1563540"/>
            <a:ext cx="11164400" cy="3049099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 Self-</a:t>
            </a:r>
            <a:r>
              <a:rPr lang="en-US" sz="24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sponsered</a:t>
            </a:r>
            <a:r>
              <a:rPr lang="en-US" sz="24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IN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Candidates having B.E./B.Tech. or equivalent in Metallurgy /Ceramics /Mechanical /Production /Industrial/Electrical/Electronics/Instrumentation Engineering/Polymer or related discipline or M.Sc. in Materials Science/Nanotechnology/Physics/Chemistry or related discipline with minimum first class. </a:t>
            </a:r>
            <a:r>
              <a:rPr lang="en-IN" sz="2400" b="1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 selection will be based on written test and/or</a:t>
            </a:r>
            <a:r>
              <a:rPr lang="en-IN" sz="2400" b="1" dirty="0"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IN" sz="2400" b="1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interview for self-sponsored seats</a:t>
            </a:r>
            <a:r>
              <a:rPr lang="en-IN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. GATE Score is not mandatory.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>
                <a:effectLst/>
                <a:ea typeface="Times New Roman" panose="02020603050405020304" pitchFamily="18" charset="0"/>
              </a:rPr>
              <a:t>Applications shall be submitted online. Please visit </a:t>
            </a:r>
            <a:r>
              <a:rPr lang="en-IN" sz="24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www.iith.ac.in </a:t>
            </a:r>
            <a:r>
              <a:rPr lang="en-IN" sz="2400" dirty="0">
                <a:effectLst/>
                <a:ea typeface="Times New Roman" panose="02020603050405020304" pitchFamily="18" charset="0"/>
              </a:rPr>
              <a:t>for more details.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BB013-DADE-46CA-A0F8-94495816B4E9}"/>
              </a:ext>
            </a:extLst>
          </p:cNvPr>
          <p:cNvSpPr txBox="1"/>
          <p:nvPr/>
        </p:nvSpPr>
        <p:spPr>
          <a:xfrm>
            <a:off x="506317" y="4841558"/>
            <a:ext cx="111793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u="sng" dirty="0">
                <a:solidFill>
                  <a:srgbClr val="0070C0"/>
                </a:solidFill>
              </a:rPr>
              <a:t>Contact:</a:t>
            </a:r>
            <a:r>
              <a:rPr lang="en-GB" sz="2400" dirty="0"/>
              <a:t> Program Coordinator (</a:t>
            </a:r>
            <a:r>
              <a:rPr lang="en-GB" sz="2400" dirty="0" err="1"/>
              <a:t>M.Tech</a:t>
            </a:r>
            <a:r>
              <a:rPr lang="en-GB" sz="2400" dirty="0"/>
              <a:t>. in Semiconductor Materials and Devices)</a:t>
            </a:r>
          </a:p>
          <a:p>
            <a:pPr lvl="3"/>
            <a:r>
              <a:rPr lang="en-GB" sz="2400" dirty="0"/>
              <a:t>Department of Materials Science and Metallurgical Engineering</a:t>
            </a:r>
          </a:p>
          <a:p>
            <a:pPr lvl="3"/>
            <a:r>
              <a:rPr lang="en-GB" sz="2400" dirty="0"/>
              <a:t>Indian Institute of Technology Hyderabad</a:t>
            </a:r>
          </a:p>
          <a:p>
            <a:pPr lvl="3"/>
            <a:r>
              <a:rPr lang="en-GB" sz="2400" dirty="0"/>
              <a:t>Kandi , </a:t>
            </a:r>
            <a:r>
              <a:rPr lang="en-GB" sz="2400" dirty="0" err="1"/>
              <a:t>Sangareddy</a:t>
            </a:r>
            <a:r>
              <a:rPr lang="en-GB" sz="2400" dirty="0"/>
              <a:t> , Telangana 502284, India</a:t>
            </a:r>
          </a:p>
          <a:p>
            <a:pPr lvl="3"/>
            <a:r>
              <a:rPr lang="en-GB" sz="2400" dirty="0"/>
              <a:t>Email: </a:t>
            </a:r>
            <a:r>
              <a:rPr lang="en-IN" sz="2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  <a:hlinkClick r:id="rId2"/>
              </a:rPr>
              <a:t>smd@msme.iith.ac.in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5763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514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</vt:lpstr>
      <vt:lpstr>Calibri Light</vt:lpstr>
      <vt:lpstr>Cambria</vt:lpstr>
      <vt:lpstr>Mangal</vt:lpstr>
      <vt:lpstr>Times New Roman</vt:lpstr>
      <vt:lpstr>Wingdings</vt:lpstr>
      <vt:lpstr>Office Theme</vt:lpstr>
      <vt:lpstr>PowerPoint Presentation</vt:lpstr>
      <vt:lpstr>About The Program</vt:lpstr>
      <vt:lpstr>Courses</vt:lpstr>
      <vt:lpstr>Research Facilities</vt:lpstr>
      <vt:lpstr>Eligibility &amp; Admission (A.Y. 2023-24)</vt:lpstr>
      <vt:lpstr>Eligibility &amp; Admission (A.Y. 2023-24)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suresh garlapati</dc:creator>
  <cp:lastModifiedBy>Chandrasekhar Murapaka</cp:lastModifiedBy>
  <cp:revision>25</cp:revision>
  <dcterms:created xsi:type="dcterms:W3CDTF">2022-03-14T04:59:24Z</dcterms:created>
  <dcterms:modified xsi:type="dcterms:W3CDTF">2023-02-28T12:05:36Z</dcterms:modified>
</cp:coreProperties>
</file>