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3" r:id="rId3"/>
    <p:sldId id="264" r:id="rId4"/>
    <p:sldId id="265" r:id="rId5"/>
    <p:sldId id="268" r:id="rId6"/>
    <p:sldId id="266" r:id="rId7"/>
    <p:sldId id="258" r:id="rId8"/>
    <p:sldId id="25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99"/>
    <a:srgbClr val="FF99FF"/>
    <a:srgbClr val="FF99CC"/>
    <a:srgbClr val="CC9900"/>
    <a:srgbClr val="FF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7" autoAdjust="0"/>
  </p:normalViewPr>
  <p:slideViewPr>
    <p:cSldViewPr snapToGrid="0">
      <p:cViewPr varScale="1">
        <p:scale>
          <a:sx n="146" d="100"/>
          <a:sy n="146" d="100"/>
        </p:scale>
        <p:origin x="7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BA3A0-499C-443A-A5E9-D224F7852B4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15DDC24-B694-4C24-BBC1-057091F2F7EF}">
      <dgm:prSet phldrT="[Text]"/>
      <dgm:spPr/>
      <dgm:t>
        <a:bodyPr/>
        <a:lstStyle/>
        <a:p>
          <a:r>
            <a:rPr lang="en-US" dirty="0"/>
            <a:t>Functional Materials</a:t>
          </a:r>
        </a:p>
      </dgm:t>
    </dgm:pt>
    <dgm:pt modelId="{8253025E-29EA-468B-8FE6-A0E0C2DEB236}" type="parTrans" cxnId="{A6810415-2A10-4D12-8DD2-2D400DAC927D}">
      <dgm:prSet/>
      <dgm:spPr/>
      <dgm:t>
        <a:bodyPr/>
        <a:lstStyle/>
        <a:p>
          <a:endParaRPr lang="en-US"/>
        </a:p>
      </dgm:t>
    </dgm:pt>
    <dgm:pt modelId="{33739F92-C7A4-4F1E-9AF8-56DD523A1D5E}" type="sibTrans" cxnId="{A6810415-2A10-4D12-8DD2-2D400DAC927D}">
      <dgm:prSet/>
      <dgm:spPr/>
      <dgm:t>
        <a:bodyPr/>
        <a:lstStyle/>
        <a:p>
          <a:endParaRPr lang="en-US"/>
        </a:p>
      </dgm:t>
    </dgm:pt>
    <dgm:pt modelId="{750BF151-65D3-42B2-8A4E-280726D52BEA}">
      <dgm:prSet phldrT="[Text]"/>
      <dgm:spPr/>
      <dgm:t>
        <a:bodyPr/>
        <a:lstStyle/>
        <a:p>
          <a:r>
            <a:rPr lang="en-US" dirty="0"/>
            <a:t>Computational Materials Science</a:t>
          </a:r>
        </a:p>
      </dgm:t>
    </dgm:pt>
    <dgm:pt modelId="{1DA0CDC9-D378-4C9C-99C2-428DC707B697}" type="parTrans" cxnId="{87ADF3AB-C4AE-458C-9950-D240C637FE12}">
      <dgm:prSet/>
      <dgm:spPr/>
      <dgm:t>
        <a:bodyPr/>
        <a:lstStyle/>
        <a:p>
          <a:endParaRPr lang="en-US"/>
        </a:p>
      </dgm:t>
    </dgm:pt>
    <dgm:pt modelId="{8C10EC5D-8EBC-41B6-B9D5-24637EED489D}" type="sibTrans" cxnId="{87ADF3AB-C4AE-458C-9950-D240C637FE12}">
      <dgm:prSet/>
      <dgm:spPr/>
      <dgm:t>
        <a:bodyPr/>
        <a:lstStyle/>
        <a:p>
          <a:endParaRPr lang="en-US"/>
        </a:p>
      </dgm:t>
    </dgm:pt>
    <dgm:pt modelId="{E59F534A-9699-43E9-982C-E835421E3068}">
      <dgm:prSet phldrT="[Text]"/>
      <dgm:spPr/>
      <dgm:t>
        <a:bodyPr/>
        <a:lstStyle/>
        <a:p>
          <a:r>
            <a:rPr lang="en-US" dirty="0"/>
            <a:t>Structural Materials</a:t>
          </a:r>
        </a:p>
      </dgm:t>
    </dgm:pt>
    <dgm:pt modelId="{FBB9FCCD-62BE-42A5-AA77-52F0764C7ADD}" type="parTrans" cxnId="{7E2D751A-11F1-4B5A-B2DA-B4511C2248E2}">
      <dgm:prSet/>
      <dgm:spPr/>
      <dgm:t>
        <a:bodyPr/>
        <a:lstStyle/>
        <a:p>
          <a:endParaRPr lang="en-US"/>
        </a:p>
      </dgm:t>
    </dgm:pt>
    <dgm:pt modelId="{F3F49831-A37E-47B3-8F9B-3120364EEF7E}" type="sibTrans" cxnId="{7E2D751A-11F1-4B5A-B2DA-B4511C2248E2}">
      <dgm:prSet/>
      <dgm:spPr/>
      <dgm:t>
        <a:bodyPr/>
        <a:lstStyle/>
        <a:p>
          <a:endParaRPr lang="en-US"/>
        </a:p>
      </dgm:t>
    </dgm:pt>
    <dgm:pt modelId="{90A64EE6-E028-4363-8398-D46F8FFAEFF2}" type="pres">
      <dgm:prSet presAssocID="{9CCBA3A0-499C-443A-A5E9-D224F7852B46}" presName="compositeShape" presStyleCnt="0">
        <dgm:presLayoutVars>
          <dgm:chMax val="7"/>
          <dgm:dir/>
          <dgm:resizeHandles val="exact"/>
        </dgm:presLayoutVars>
      </dgm:prSet>
      <dgm:spPr/>
    </dgm:pt>
    <dgm:pt modelId="{D639192A-924A-46C9-A528-B04845107250}" type="pres">
      <dgm:prSet presAssocID="{315DDC24-B694-4C24-BBC1-057091F2F7EF}" presName="circ1" presStyleLbl="vennNode1" presStyleIdx="0" presStyleCnt="3" custLinFactNeighborX="-1465" custLinFactNeighborY="-879"/>
      <dgm:spPr/>
    </dgm:pt>
    <dgm:pt modelId="{0F5CF72D-D1A3-428C-8FB5-FD84231615DC}" type="pres">
      <dgm:prSet presAssocID="{315DDC24-B694-4C24-BBC1-057091F2F7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E57F64-0D79-4D9B-8887-2BA2EB1927CB}" type="pres">
      <dgm:prSet presAssocID="{750BF151-65D3-42B2-8A4E-280726D52BEA}" presName="circ2" presStyleLbl="vennNode1" presStyleIdx="1" presStyleCnt="3"/>
      <dgm:spPr/>
    </dgm:pt>
    <dgm:pt modelId="{EA656F81-1FD5-4311-9E4C-9B1F137924A2}" type="pres">
      <dgm:prSet presAssocID="{750BF151-65D3-42B2-8A4E-280726D52B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CE5449-A0CE-47FF-BEA4-93D1CA43235E}" type="pres">
      <dgm:prSet presAssocID="{E59F534A-9699-43E9-982C-E835421E3068}" presName="circ3" presStyleLbl="vennNode1" presStyleIdx="2" presStyleCnt="3"/>
      <dgm:spPr/>
    </dgm:pt>
    <dgm:pt modelId="{609DAC01-F1CC-4766-AC86-5531E5957205}" type="pres">
      <dgm:prSet presAssocID="{E59F534A-9699-43E9-982C-E835421E30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037CC0D-15B4-4E42-A800-A475099503CE}" type="presOf" srcId="{750BF151-65D3-42B2-8A4E-280726D52BEA}" destId="{17E57F64-0D79-4D9B-8887-2BA2EB1927CB}" srcOrd="0" destOrd="0" presId="urn:microsoft.com/office/officeart/2005/8/layout/venn1"/>
    <dgm:cxn modelId="{A6810415-2A10-4D12-8DD2-2D400DAC927D}" srcId="{9CCBA3A0-499C-443A-A5E9-D224F7852B46}" destId="{315DDC24-B694-4C24-BBC1-057091F2F7EF}" srcOrd="0" destOrd="0" parTransId="{8253025E-29EA-468B-8FE6-A0E0C2DEB236}" sibTransId="{33739F92-C7A4-4F1E-9AF8-56DD523A1D5E}"/>
    <dgm:cxn modelId="{7E2D751A-11F1-4B5A-B2DA-B4511C2248E2}" srcId="{9CCBA3A0-499C-443A-A5E9-D224F7852B46}" destId="{E59F534A-9699-43E9-982C-E835421E3068}" srcOrd="2" destOrd="0" parTransId="{FBB9FCCD-62BE-42A5-AA77-52F0764C7ADD}" sibTransId="{F3F49831-A37E-47B3-8F9B-3120364EEF7E}"/>
    <dgm:cxn modelId="{E7B2E576-DA8B-4A8D-A3AC-6451FEC90D10}" type="presOf" srcId="{E59F534A-9699-43E9-982C-E835421E3068}" destId="{609DAC01-F1CC-4766-AC86-5531E5957205}" srcOrd="1" destOrd="0" presId="urn:microsoft.com/office/officeart/2005/8/layout/venn1"/>
    <dgm:cxn modelId="{C2DFFE9B-CB5A-45A2-9ADD-415462495F90}" type="presOf" srcId="{E59F534A-9699-43E9-982C-E835421E3068}" destId="{DDCE5449-A0CE-47FF-BEA4-93D1CA43235E}" srcOrd="0" destOrd="0" presId="urn:microsoft.com/office/officeart/2005/8/layout/venn1"/>
    <dgm:cxn modelId="{87ADF3AB-C4AE-458C-9950-D240C637FE12}" srcId="{9CCBA3A0-499C-443A-A5E9-D224F7852B46}" destId="{750BF151-65D3-42B2-8A4E-280726D52BEA}" srcOrd="1" destOrd="0" parTransId="{1DA0CDC9-D378-4C9C-99C2-428DC707B697}" sibTransId="{8C10EC5D-8EBC-41B6-B9D5-24637EED489D}"/>
    <dgm:cxn modelId="{6ECFB6B3-E02B-45B9-B4C7-162C416DE395}" type="presOf" srcId="{9CCBA3A0-499C-443A-A5E9-D224F7852B46}" destId="{90A64EE6-E028-4363-8398-D46F8FFAEFF2}" srcOrd="0" destOrd="0" presId="urn:microsoft.com/office/officeart/2005/8/layout/venn1"/>
    <dgm:cxn modelId="{4E51DFBA-162A-4F33-8D46-819838C4F094}" type="presOf" srcId="{315DDC24-B694-4C24-BBC1-057091F2F7EF}" destId="{0F5CF72D-D1A3-428C-8FB5-FD84231615DC}" srcOrd="1" destOrd="0" presId="urn:microsoft.com/office/officeart/2005/8/layout/venn1"/>
    <dgm:cxn modelId="{0CB441C6-C2A2-445B-B8AA-328E8D254D62}" type="presOf" srcId="{315DDC24-B694-4C24-BBC1-057091F2F7EF}" destId="{D639192A-924A-46C9-A528-B04845107250}" srcOrd="0" destOrd="0" presId="urn:microsoft.com/office/officeart/2005/8/layout/venn1"/>
    <dgm:cxn modelId="{C452AFDB-DED7-4676-ABB4-22C021ECA709}" type="presOf" srcId="{750BF151-65D3-42B2-8A4E-280726D52BEA}" destId="{EA656F81-1FD5-4311-9E4C-9B1F137924A2}" srcOrd="1" destOrd="0" presId="urn:microsoft.com/office/officeart/2005/8/layout/venn1"/>
    <dgm:cxn modelId="{745CC874-4C7A-4C13-9F88-6CB38E61B7F4}" type="presParOf" srcId="{90A64EE6-E028-4363-8398-D46F8FFAEFF2}" destId="{D639192A-924A-46C9-A528-B04845107250}" srcOrd="0" destOrd="0" presId="urn:microsoft.com/office/officeart/2005/8/layout/venn1"/>
    <dgm:cxn modelId="{070258F9-6B0D-455F-86DE-63EC7A8DD804}" type="presParOf" srcId="{90A64EE6-E028-4363-8398-D46F8FFAEFF2}" destId="{0F5CF72D-D1A3-428C-8FB5-FD84231615DC}" srcOrd="1" destOrd="0" presId="urn:microsoft.com/office/officeart/2005/8/layout/venn1"/>
    <dgm:cxn modelId="{BAD243B6-F7E0-40D5-B24B-1E7816529CA1}" type="presParOf" srcId="{90A64EE6-E028-4363-8398-D46F8FFAEFF2}" destId="{17E57F64-0D79-4D9B-8887-2BA2EB1927CB}" srcOrd="2" destOrd="0" presId="urn:microsoft.com/office/officeart/2005/8/layout/venn1"/>
    <dgm:cxn modelId="{BACC0A04-FBD4-4FAF-B28F-7B81435C6721}" type="presParOf" srcId="{90A64EE6-E028-4363-8398-D46F8FFAEFF2}" destId="{EA656F81-1FD5-4311-9E4C-9B1F137924A2}" srcOrd="3" destOrd="0" presId="urn:microsoft.com/office/officeart/2005/8/layout/venn1"/>
    <dgm:cxn modelId="{77464B88-E8FB-41DE-B6CA-7499D63F1856}" type="presParOf" srcId="{90A64EE6-E028-4363-8398-D46F8FFAEFF2}" destId="{DDCE5449-A0CE-47FF-BEA4-93D1CA43235E}" srcOrd="4" destOrd="0" presId="urn:microsoft.com/office/officeart/2005/8/layout/venn1"/>
    <dgm:cxn modelId="{3999C680-F6A6-44C7-966D-38FA58A48E51}" type="presParOf" srcId="{90A64EE6-E028-4363-8398-D46F8FFAEFF2}" destId="{609DAC01-F1CC-4766-AC86-5531E59572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9192A-924A-46C9-A528-B04845107250}">
      <dsp:nvSpPr>
        <dsp:cNvPr id="0" name=""/>
        <dsp:cNvSpPr/>
      </dsp:nvSpPr>
      <dsp:spPr>
        <a:xfrm>
          <a:off x="1839303" y="32612"/>
          <a:ext cx="2707938" cy="27079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Functional Materials</a:t>
          </a:r>
        </a:p>
      </dsp:txBody>
      <dsp:txXfrm>
        <a:off x="2200362" y="506501"/>
        <a:ext cx="1985821" cy="1218572"/>
      </dsp:txXfrm>
    </dsp:sp>
    <dsp:sp modelId="{17E57F64-0D79-4D9B-8887-2BA2EB1927CB}">
      <dsp:nvSpPr>
        <dsp:cNvPr id="0" name=""/>
        <dsp:cNvSpPr/>
      </dsp:nvSpPr>
      <dsp:spPr>
        <a:xfrm>
          <a:off x="2856089" y="1748877"/>
          <a:ext cx="2707938" cy="270793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Computational Materials Science</a:t>
          </a:r>
        </a:p>
      </dsp:txBody>
      <dsp:txXfrm>
        <a:off x="3684267" y="2448427"/>
        <a:ext cx="1624763" cy="1489366"/>
      </dsp:txXfrm>
    </dsp:sp>
    <dsp:sp modelId="{DDCE5449-A0CE-47FF-BEA4-93D1CA43235E}">
      <dsp:nvSpPr>
        <dsp:cNvPr id="0" name=""/>
        <dsp:cNvSpPr/>
      </dsp:nvSpPr>
      <dsp:spPr>
        <a:xfrm>
          <a:off x="901860" y="1748877"/>
          <a:ext cx="2707938" cy="2707938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Structural Materials</a:t>
          </a:r>
        </a:p>
      </dsp:txBody>
      <dsp:txXfrm>
        <a:off x="1156858" y="2448427"/>
        <a:ext cx="1624763" cy="148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22606-156E-4266-83C5-358BBD560E23}" type="datetimeFigureOut">
              <a:rPr lang="en-IN" smtClean="0"/>
              <a:t>03-03-2023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60D5-B446-4255-87AA-D828859CF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8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60D5-B446-4255-87AA-D828859CF8F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56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60D5-B446-4255-87AA-D828859CF8F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45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60D5-B446-4255-87AA-D828859CF8F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58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60D5-B446-4255-87AA-D828859CF8F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80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E60D5-B446-4255-87AA-D828859CF8F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84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19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57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94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396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976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10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45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22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294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59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28A2-1DB2-4A94-AC1C-B1086D6A005F}" type="datetimeFigureOut">
              <a:rPr lang="en-IN" smtClean="0"/>
              <a:t>03-03-2023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1DE8-FA88-41E4-BA1D-4B238240066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355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harat@iith.ac.in" TargetMode="External"/><Relationship Id="rId3" Type="http://schemas.openxmlformats.org/officeDocument/2006/relationships/hyperlink" Target="mailto:pinakib@iith.ac.in" TargetMode="External"/><Relationship Id="rId7" Type="http://schemas.openxmlformats.org/officeDocument/2006/relationships/hyperlink" Target="mailto:suhash@msme.iith.ac.in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mailto:jram@msme.iith.ac.in" TargetMode="External"/><Relationship Id="rId4" Type="http://schemas.openxmlformats.org/officeDocument/2006/relationships/hyperlink" Target="mailto:bsm@msme.iith.ac.in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tuldeshpande@iith.ac.in" TargetMode="External"/><Relationship Id="rId13" Type="http://schemas.openxmlformats.org/officeDocument/2006/relationships/image" Target="../media/image12.png"/><Relationship Id="rId3" Type="http://schemas.openxmlformats.org/officeDocument/2006/relationships/hyperlink" Target="mailto:ranjith@iith.ac.in" TargetMode="External"/><Relationship Id="rId7" Type="http://schemas.openxmlformats.org/officeDocument/2006/relationships/hyperlink" Target="mailto:subhradeep@iith.ac.in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udrika@iith.ac.in" TargetMode="External"/><Relationship Id="rId11" Type="http://schemas.openxmlformats.org/officeDocument/2006/relationships/image" Target="../media/image10.png"/><Relationship Id="rId5" Type="http://schemas.openxmlformats.org/officeDocument/2006/relationships/hyperlink" Target="mailto:saswata@iith.ac.in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bsm@msme.iith.ac.in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vaidyam@msme.iith.ac.in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mailto:rajeshk@iith.ac.in" TargetMode="External"/><Relationship Id="rId7" Type="http://schemas.openxmlformats.org/officeDocument/2006/relationships/hyperlink" Target="mailto:mchandrasekhar@iith.ac.in" TargetMode="External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hourya@iith.ac.in" TargetMode="External"/><Relationship Id="rId11" Type="http://schemas.openxmlformats.org/officeDocument/2006/relationships/image" Target="../media/image15.png"/><Relationship Id="rId5" Type="http://schemas.openxmlformats.org/officeDocument/2006/relationships/hyperlink" Target="mailto:srkm@iith.ac.in" TargetMode="External"/><Relationship Id="rId10" Type="http://schemas.openxmlformats.org/officeDocument/2006/relationships/image" Target="../media/image14.png"/><Relationship Id="rId4" Type="http://schemas.openxmlformats.org/officeDocument/2006/relationships/hyperlink" Target="mailto:bsm@msme.iith.ac.in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hyperlink" Target="mailto:gsuresh@" TargetMode="External"/><Relationship Id="rId7" Type="http://schemas.openxmlformats.org/officeDocument/2006/relationships/hyperlink" Target="mailto:mchandrasekhar@iith.ac.in" TargetMode="External"/><Relationship Id="rId12" Type="http://schemas.openxmlformats.org/officeDocument/2006/relationships/hyperlink" Target="mailto:rajeshk@iith.ac.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mailto:Piyush.jagtap@" TargetMode="External"/><Relationship Id="rId5" Type="http://schemas.openxmlformats.org/officeDocument/2006/relationships/hyperlink" Target="mailto:srkm@iith.ac.in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mailto:ashokk@msme.iith.ac.in" TargetMode="External"/><Relationship Id="rId4" Type="http://schemas.openxmlformats.org/officeDocument/2006/relationships/hyperlink" Target="mailto:bsm@msme.iith.ac.in" TargetMode="External"/><Relationship Id="rId9" Type="http://schemas.openxmlformats.org/officeDocument/2006/relationships/image" Target="../media/image20.png"/><Relationship Id="rId14" Type="http://schemas.openxmlformats.org/officeDocument/2006/relationships/hyperlink" Target="mailto:anujgoyal@msme.iith.ac.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BC510DD-CC3A-4484-9516-1DD4772A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2" y="1818054"/>
            <a:ext cx="1219200" cy="1271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C08E82-EBC4-4F4D-823F-EAAA6F5A0943}"/>
              </a:ext>
            </a:extLst>
          </p:cNvPr>
          <p:cNvSpPr txBox="1"/>
          <p:nvPr/>
        </p:nvSpPr>
        <p:spPr>
          <a:xfrm>
            <a:off x="176462" y="175399"/>
            <a:ext cx="824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M.Tech Admission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5FBCE2-F27E-4FDD-8D48-9DC02D663E27}"/>
              </a:ext>
            </a:extLst>
          </p:cNvPr>
          <p:cNvSpPr txBox="1"/>
          <p:nvPr/>
        </p:nvSpPr>
        <p:spPr>
          <a:xfrm>
            <a:off x="176462" y="854580"/>
            <a:ext cx="89167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Science &amp; Metallurgical  Engineering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9000C-FF57-4C21-9DA9-14AF39D3D0EB}"/>
              </a:ext>
            </a:extLst>
          </p:cNvPr>
          <p:cNvSpPr txBox="1"/>
          <p:nvPr/>
        </p:nvSpPr>
        <p:spPr>
          <a:xfrm>
            <a:off x="9994900" y="206176"/>
            <a:ext cx="202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online at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www.iith.ac.in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604189-472F-456B-BD9B-338AA226032B}"/>
              </a:ext>
            </a:extLst>
          </p:cNvPr>
          <p:cNvSpPr txBox="1"/>
          <p:nvPr/>
        </p:nvSpPr>
        <p:spPr>
          <a:xfrm>
            <a:off x="176462" y="129864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6404FEF-68AB-4463-9B64-685071549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62" t="5348" r="13558" b="9376"/>
          <a:stretch/>
        </p:blipFill>
        <p:spPr>
          <a:xfrm>
            <a:off x="2993084" y="1507154"/>
            <a:ext cx="8916738" cy="48023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F7C7FDF-A7EB-45BE-AA9E-5A8094ED150D}"/>
              </a:ext>
            </a:extLst>
          </p:cNvPr>
          <p:cNvSpPr/>
          <p:nvPr/>
        </p:nvSpPr>
        <p:spPr>
          <a:xfrm>
            <a:off x="12430" y="3200454"/>
            <a:ext cx="3112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Hyderabad</a:t>
            </a:r>
          </a:p>
        </p:txBody>
      </p:sp>
    </p:spTree>
    <p:extLst>
      <p:ext uri="{BB962C8B-B14F-4D97-AF65-F5344CB8AC3E}">
        <p14:creationId xmlns:p14="http://schemas.microsoft.com/office/powerpoint/2010/main" val="335704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417" y="703497"/>
            <a:ext cx="401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MSME Faculty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870" y="2357806"/>
            <a:ext cx="5578748" cy="208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44392"/>
              </p:ext>
            </p:extLst>
          </p:nvPr>
        </p:nvGraphicFramePr>
        <p:xfrm>
          <a:off x="2032183" y="2357806"/>
          <a:ext cx="3891258" cy="185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258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5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Design and development of novel high entropy alloys for advanced structural applications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Development of light metals alloys for novel applications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Bulk nano- and </a:t>
                      </a:r>
                      <a:r>
                        <a:rPr lang="en-IN" sz="12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heterostructured</a:t>
                      </a: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materials by severe plastic deformation processing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Thermo-mechanical and other advance materials processing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Crystallographic texture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Mechanical behavior of materials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4163" y="3842105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Prof. Pinaki P. Bhattacharjee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PhD: IIT Kanpur, India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Contact: 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3"/>
              </a:rPr>
              <a:t>pinakib@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4"/>
              </a:rPr>
              <a:t>msme.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3"/>
              </a:rPr>
              <a:t>iith.ac.in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, +91 (40) 2301 6069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17278" y="63840"/>
            <a:ext cx="5639495" cy="208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68125"/>
              </p:ext>
            </p:extLst>
          </p:nvPr>
        </p:nvGraphicFramePr>
        <p:xfrm>
          <a:off x="7919302" y="214812"/>
          <a:ext cx="3883199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199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96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Nanocrystalline materials,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High</a:t>
                      </a:r>
                      <a:r>
                        <a:rPr lang="en-US" sz="12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entropy alloys,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Bulk metallic glasses,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Thermodynamics and kinetics of phase transformations,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utami" panose="020B0502040204020203" pitchFamily="34" charset="0"/>
                          <a:cs typeface="Gautami" panose="020B0502040204020203" pitchFamily="34" charset="0"/>
                        </a:rPr>
                        <a:t>Transmission electron microscopy and atom probe tomography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379429" y="133413"/>
            <a:ext cx="1440000" cy="144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7278" y="1558156"/>
            <a:ext cx="349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Prof. B.S.Murty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PhD: IISc Bangalore, India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Contact: 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4"/>
              </a:rPr>
              <a:t>bsm@msme.iith.ac.in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, +91 (40) 2301 6033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9856" y="2429958"/>
            <a:ext cx="1390250" cy="1440000"/>
          </a:xfrm>
          <a:prstGeom prst="rect">
            <a:avLst/>
          </a:prstGeom>
          <a:blipFill dpi="0" rotWithShape="1">
            <a:blip r:embed="rId6"/>
            <a:srcRect/>
            <a:stretch>
              <a:fillRect l="564" t="-13000" r="-2071" b="-24000"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/>
          <p:cNvSpPr/>
          <p:nvPr/>
        </p:nvSpPr>
        <p:spPr>
          <a:xfrm>
            <a:off x="6360441" y="4638340"/>
            <a:ext cx="5596333" cy="20885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93370"/>
              </p:ext>
            </p:extLst>
          </p:nvPr>
        </p:nvGraphicFramePr>
        <p:xfrm>
          <a:off x="7877705" y="4640163"/>
          <a:ext cx="3989051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9051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45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Advanced Multi-Functional Nanostructured Materials/High Entropy Alloys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Combinatorial Alloy Design of emerging materials</a:t>
                      </a:r>
                      <a:r>
                        <a:rPr lang="en-IN" sz="12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(Co-Cu-Fe-Ni-Zn High Entropy Alloys, CIGS &amp; </a:t>
                      </a:r>
                      <a:r>
                        <a:rPr lang="en-IN" sz="12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CZTSSe</a:t>
                      </a:r>
                      <a:r>
                        <a:rPr lang="en-IN" sz="12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solar photovoltaics, Additive Manufactured Binary &amp; Ternary </a:t>
                      </a:r>
                      <a:r>
                        <a:rPr lang="en-IN" sz="12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IN" sz="12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-based Biomaterials, IFHS Steel) through combined computational (DFT) </a:t>
                      </a: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 experimental techniques (electrodeposition, powder metallurgy, ink jet print)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359551" y="6092822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Dr. Suhash R. Dey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PhD, Paul-Verlaine Metz, France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Contact: 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7"/>
              </a:rPr>
              <a:t>suhash@msme.iith.ac.in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, +91 (40) 2301 6096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7285" y="4609954"/>
            <a:ext cx="5596333" cy="208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67804"/>
              </p:ext>
            </p:extLst>
          </p:nvPr>
        </p:nvGraphicFramePr>
        <p:xfrm>
          <a:off x="1964488" y="4641594"/>
          <a:ext cx="3979113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9113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5447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Powder Metallurgy &amp; Sintering Mechanisms, Metal Additive Manufacturing, Nanostructures,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Entropy Alloys, MAX Phases and MXene, Advanced ceramics &amp; composites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temperature materials, Biomaterials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Microstructure-Mechanical Properties of Steels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Surface modification by Electro-Spark Deposition, Wear &amp; Tribology</a:t>
                      </a: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6578" y="6084314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Dr. Bharat B. Panigrahi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PhD: IIT </a:t>
            </a:r>
            <a:r>
              <a:rPr lang="en-IN" sz="1200" b="1" dirty="0" err="1">
                <a:latin typeface="Gautami" panose="020B0502040204020203" pitchFamily="34" charset="0"/>
                <a:cs typeface="Gautami" panose="020B0502040204020203" pitchFamily="34" charset="0"/>
              </a:rPr>
              <a:t>Kharagpur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, India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Contact: 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8"/>
              </a:rPr>
              <a:t>bharat@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4"/>
              </a:rPr>
              <a:t>msme.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8"/>
              </a:rPr>
              <a:t>iith.ac.in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, +91 (40) 2301 6032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0201" y="4682185"/>
            <a:ext cx="1406071" cy="1440000"/>
          </a:xfrm>
          <a:prstGeom prst="rect">
            <a:avLst/>
          </a:prstGeom>
          <a:blipFill dpi="0" rotWithShape="1">
            <a:blip r:embed="rId9"/>
            <a:srcRect/>
            <a:stretch>
              <a:fillRect l="1075" t="-6000" r="1073" b="-27000"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Rectangle 51"/>
          <p:cNvSpPr/>
          <p:nvPr/>
        </p:nvSpPr>
        <p:spPr>
          <a:xfrm>
            <a:off x="6359551" y="2334249"/>
            <a:ext cx="5639496" cy="208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35295"/>
              </p:ext>
            </p:extLst>
          </p:nvPr>
        </p:nvGraphicFramePr>
        <p:xfrm>
          <a:off x="7913626" y="2364987"/>
          <a:ext cx="3883199" cy="129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199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96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Welding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Additive manufacturing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359551" y="3828565"/>
            <a:ext cx="349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Prof. G.D. Janakiram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PhD: IIT Madras, India</a:t>
            </a:r>
          </a:p>
          <a:p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Contact: 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  <a:hlinkClick r:id="rId10"/>
              </a:rPr>
              <a:t>jram@msme.iith.ac.in</a:t>
            </a:r>
            <a:r>
              <a:rPr lang="en-IN" sz="1200" b="1" dirty="0">
                <a:latin typeface="Gautami" panose="020B0502040204020203" pitchFamily="34" charset="0"/>
                <a:cs typeface="Gautami" panose="020B0502040204020203" pitchFamily="34" charset="0"/>
              </a:rPr>
              <a:t>, +91 (40) 2301 6565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01" y="2399678"/>
            <a:ext cx="1440000" cy="1440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Picture 3" descr="A person wearing a white shirt and smiling at the camera&#10;&#10;Description automatically generated">
            <a:extLst>
              <a:ext uri="{FF2B5EF4-FFF2-40B4-BE49-F238E27FC236}">
                <a16:creationId xmlns:a16="http://schemas.microsoft.com/office/drawing/2014/main" id="{5CF92012-90CA-465E-A251-5DE3E5176D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00" y="4702061"/>
            <a:ext cx="1289465" cy="1400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198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417" y="703497"/>
            <a:ext cx="401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MSME Faculty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545" y="2357806"/>
            <a:ext cx="5469077" cy="208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71563"/>
              </p:ext>
            </p:extLst>
          </p:nvPr>
        </p:nvGraphicFramePr>
        <p:xfrm>
          <a:off x="2064169" y="2406234"/>
          <a:ext cx="3891258" cy="185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258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5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Multiferroic oxide thin films for fundamental science and functional device applications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High-k dielectric thin films for CMOS technology and memory device applications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Surfaces and Interfaces of oxide hetero structures on silicon and single crystalline oxide substrates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Influence of process conditions, strain engineering and interface engineering on domains and domain dynamics of </a:t>
                      </a:r>
                      <a:r>
                        <a:rPr lang="en-IN" sz="12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multiferroic</a:t>
                      </a: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thin films utilizing scanning probe microscope</a:t>
                      </a: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0838" y="3842105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</a:t>
            </a:r>
            <a:r>
              <a:rPr lang="en-IN" sz="1200" b="1" dirty="0" err="1"/>
              <a:t>Ranjijth</a:t>
            </a:r>
            <a:r>
              <a:rPr lang="en-IN" sz="1200" b="1" dirty="0"/>
              <a:t> </a:t>
            </a:r>
            <a:r>
              <a:rPr lang="en-IN" sz="1200" b="1" dirty="0" err="1"/>
              <a:t>Ramadurai</a:t>
            </a:r>
            <a:endParaRPr lang="en-IN" sz="1200" b="1" dirty="0"/>
          </a:p>
          <a:p>
            <a:r>
              <a:rPr lang="en-IN" sz="1200" b="1" dirty="0"/>
              <a:t>PhD: IISc Bangalore, India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3"/>
              </a:rPr>
              <a:t>ranjith@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3"/>
              </a:rPr>
              <a:t>iith.ac.in</a:t>
            </a:r>
            <a:r>
              <a:rPr lang="en-IN" sz="1200" b="1" dirty="0"/>
              <a:t>, +91 (40) 2301 7046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0441" y="2337093"/>
            <a:ext cx="5596333" cy="208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73058"/>
              </p:ext>
            </p:extLst>
          </p:nvPr>
        </p:nvGraphicFramePr>
        <p:xfrm>
          <a:off x="7981836" y="2419263"/>
          <a:ext cx="3699121" cy="1544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9121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5447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Phase transformations in alloys and oxides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Phase-field modelling of microstructural evolution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Modelling deformation of materials using discrete dislocation dynamics and continuum crystal plasticity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de-DE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Microstructure-property</a:t>
                      </a:r>
                      <a:r>
                        <a:rPr lang="de-DE" sz="12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correlations</a:t>
                      </a: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29734" y="3811453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Saswata Bhattacharya</a:t>
            </a:r>
          </a:p>
          <a:p>
            <a:r>
              <a:rPr lang="en-IN" sz="1200" b="1" dirty="0"/>
              <a:t>PhD: IISc Bangalore, India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5"/>
              </a:rPr>
              <a:t>saswata@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5"/>
              </a:rPr>
              <a:t>iith.ac.in</a:t>
            </a:r>
            <a:r>
              <a:rPr lang="en-IN" sz="1200" b="1" dirty="0"/>
              <a:t>, +91 (40) 2301 7107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6988" y="4658629"/>
            <a:ext cx="5469077" cy="208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86245"/>
              </p:ext>
            </p:extLst>
          </p:nvPr>
        </p:nvGraphicFramePr>
        <p:xfrm>
          <a:off x="2064169" y="4708892"/>
          <a:ext cx="3816000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000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346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Bacterial cellulose and other natural materials- understanding structure, mechanism and applications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performance green composites, liquid crystals and self-assembly of rod-like entities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Drug Delivery, strategies for developing anti-fouling and anti-microbial materials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Materials for tissue scaffolding.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92224" y="6123050"/>
            <a:ext cx="443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</a:t>
            </a:r>
            <a:r>
              <a:rPr lang="en-IN" sz="1200" b="1" dirty="0" err="1"/>
              <a:t>Mudrika</a:t>
            </a:r>
            <a:r>
              <a:rPr lang="en-IN" sz="1200" b="1" dirty="0"/>
              <a:t> </a:t>
            </a:r>
            <a:r>
              <a:rPr lang="en-IN" sz="1200" b="1" dirty="0" err="1"/>
              <a:t>Khandelwal</a:t>
            </a:r>
            <a:endParaRPr lang="en-IN" sz="1200" b="1" dirty="0"/>
          </a:p>
          <a:p>
            <a:r>
              <a:rPr lang="en-IN" sz="1200" b="1" dirty="0"/>
              <a:t>PhD: Cambridge, UK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6"/>
              </a:rPr>
              <a:t>mudrika@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6"/>
              </a:rPr>
              <a:t>iith.ac.in</a:t>
            </a:r>
            <a:r>
              <a:rPr lang="en-IN" sz="1200" b="1" dirty="0"/>
              <a:t>, +91 (40) 2301 7118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60441" y="4638340"/>
            <a:ext cx="5596333" cy="20885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491"/>
              </p:ext>
            </p:extLst>
          </p:nvPr>
        </p:nvGraphicFramePr>
        <p:xfrm>
          <a:off x="7995411" y="4757098"/>
          <a:ext cx="3843212" cy="144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3212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45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Phase Transformations and Microstructure Development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Laser and Electron Beam Processing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Welding and Surface Treatment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Modelling and Simulation,(Phase Field/FEM/CVM)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388125" y="6137963"/>
            <a:ext cx="440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</a:t>
            </a:r>
            <a:r>
              <a:rPr lang="en-IN" sz="1200" b="1" dirty="0" err="1"/>
              <a:t>Subhradeep</a:t>
            </a:r>
            <a:r>
              <a:rPr lang="en-IN" sz="1200" b="1" dirty="0"/>
              <a:t> Chatterjee</a:t>
            </a:r>
          </a:p>
          <a:p>
            <a:r>
              <a:rPr lang="en-IN" sz="1200" b="1" dirty="0"/>
              <a:t>PhD: IISc Bangalore, India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7"/>
              </a:rPr>
              <a:t>subhradeep@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7"/>
              </a:rPr>
              <a:t>iith.ac.in</a:t>
            </a:r>
            <a:r>
              <a:rPr lang="en-IN" sz="1200" b="1" dirty="0"/>
              <a:t>, +91 (40) 2301 8442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64315" y="118016"/>
            <a:ext cx="5592459" cy="208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675"/>
              </p:ext>
            </p:extLst>
          </p:nvPr>
        </p:nvGraphicFramePr>
        <p:xfrm>
          <a:off x="7918727" y="148445"/>
          <a:ext cx="3549592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9592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346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Nanoparticle synthesis and self-assembly, sol-gel processes, templating techniques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Novel nanostructured materials for advanced applications including catalysis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Solid oxide fuel cells (SOFC), ferroelectric materials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Bone replacement materials and drug delivery systems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359551" y="1582437"/>
            <a:ext cx="443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Atul S. Deshpande</a:t>
            </a:r>
          </a:p>
          <a:p>
            <a:r>
              <a:rPr lang="en-IN" sz="1200" b="1" dirty="0"/>
              <a:t>PhD: Max Planck, Potsdam, Germany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8"/>
              </a:rPr>
              <a:t>atuldeshpande@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8"/>
              </a:rPr>
              <a:t>iith.ac.in</a:t>
            </a:r>
            <a:r>
              <a:rPr lang="en-IN" sz="1200" b="1" dirty="0"/>
              <a:t>, +91 (40) 2301 7044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9125" y="2431842"/>
            <a:ext cx="1333500" cy="1440000"/>
          </a:xfrm>
          <a:prstGeom prst="rect">
            <a:avLst/>
          </a:prstGeom>
          <a:blipFill dpi="0" rotWithShape="1">
            <a:blip r:embed="rId9"/>
            <a:srcRect/>
            <a:stretch>
              <a:fillRect l="-562" t="-8000" r="135" b="-19000"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/>
          <p:cNvSpPr/>
          <p:nvPr/>
        </p:nvSpPr>
        <p:spPr>
          <a:xfrm>
            <a:off x="6419242" y="2394029"/>
            <a:ext cx="1440000" cy="1440000"/>
          </a:xfrm>
          <a:prstGeom prst="rect">
            <a:avLst/>
          </a:prstGeom>
          <a:blipFill dpi="0" rotWithShape="1">
            <a:blip r:embed="rId10"/>
            <a:srcRect/>
            <a:stretch>
              <a:fillRect l="1276" t="-3000" r="280" b="-12000"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/>
          <p:cNvSpPr/>
          <p:nvPr/>
        </p:nvSpPr>
        <p:spPr>
          <a:xfrm>
            <a:off x="543273" y="4708892"/>
            <a:ext cx="1440000" cy="1453851"/>
          </a:xfrm>
          <a:prstGeom prst="rect">
            <a:avLst/>
          </a:prstGeom>
          <a:blipFill dpi="0" rotWithShape="0">
            <a:blip r:embed="rId11"/>
            <a:srcRect/>
            <a:stretch>
              <a:fillRect l="1091" t="-9000" r="-1163" b="-16000"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ctangle 30"/>
          <p:cNvSpPr/>
          <p:nvPr/>
        </p:nvSpPr>
        <p:spPr>
          <a:xfrm>
            <a:off x="6437261" y="4702113"/>
            <a:ext cx="1440000" cy="1453851"/>
          </a:xfrm>
          <a:prstGeom prst="rect">
            <a:avLst/>
          </a:prstGeom>
          <a:blipFill dpi="0" rotWithShape="1">
            <a:blip r:embed="rId12"/>
            <a:srcRect/>
            <a:stretch>
              <a:fillRect l="-4235" t="-6000" r="-575" b="-22000"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2B784-44B9-4E0F-ABCE-D2BCD04C6C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7261" y="381921"/>
            <a:ext cx="1275565" cy="11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417" y="703497"/>
            <a:ext cx="401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MSME Faculty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545" y="2357806"/>
            <a:ext cx="5469077" cy="208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7933"/>
              </p:ext>
            </p:extLst>
          </p:nvPr>
        </p:nvGraphicFramePr>
        <p:xfrm>
          <a:off x="2113050" y="2466015"/>
          <a:ext cx="3891258" cy="145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258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5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Deformation at room temperature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Creep and super-plasticity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Micro mechanical deformation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Molecular dynamic simulations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Nano</a:t>
                      </a:r>
                      <a:r>
                        <a:rPr lang="en-US" sz="12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indentation</a:t>
                      </a: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0838" y="3842105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Rajesh Korla</a:t>
            </a:r>
          </a:p>
          <a:p>
            <a:r>
              <a:rPr lang="en-IN" sz="1200" b="1" dirty="0"/>
              <a:t>PhD: IISc Bangalore, India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3"/>
              </a:rPr>
              <a:t>rajeshk@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3"/>
              </a:rPr>
              <a:t>iith.ac.in</a:t>
            </a:r>
            <a:r>
              <a:rPr lang="en-IN" sz="1200" b="1" dirty="0"/>
              <a:t>, +91 (40) 2301 6559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17278" y="43962"/>
            <a:ext cx="5639495" cy="208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89451"/>
              </p:ext>
            </p:extLst>
          </p:nvPr>
        </p:nvGraphicFramePr>
        <p:xfrm>
          <a:off x="7899928" y="103275"/>
          <a:ext cx="3883199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199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96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 situ characterization and technique development using MEMS devices (lab on chip)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Phase transformations in materials, Electrochemsitry and Corrosion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 situ Transmission Electron Microscopy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Graphene based super capacitors, Materials for Energy Applications</a:t>
                      </a: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17278" y="1538278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Sairam K. Malladi</a:t>
            </a:r>
          </a:p>
          <a:p>
            <a:r>
              <a:rPr lang="en-IN" sz="1200" b="1" dirty="0"/>
              <a:t>PhD: TU Delft, Netherlands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5"/>
              </a:rPr>
              <a:t>srkm@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5"/>
              </a:rPr>
              <a:t>iith.ac.in</a:t>
            </a:r>
            <a:r>
              <a:rPr lang="en-IN" sz="1200" b="1" dirty="0"/>
              <a:t>, +91 (40) 2301 7003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0441" y="2337093"/>
            <a:ext cx="5596333" cy="2088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69059"/>
              </p:ext>
            </p:extLst>
          </p:nvPr>
        </p:nvGraphicFramePr>
        <p:xfrm>
          <a:off x="7943990" y="2437782"/>
          <a:ext cx="3979113" cy="1544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9113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5447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Nanophotonics, Plasmonic nanostructures and nanoparticles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Metamaterials and metasurfaces, Sensors, Alternative materials for plasmonics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Alternative fabrication techniques, Nano-optical biosensors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Graphene based devices, Lab-on-a-chip based optical devices, Microfluidic devices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329734" y="3811453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Shourya Dutta Gupta</a:t>
            </a:r>
          </a:p>
          <a:p>
            <a:r>
              <a:rPr lang="en-IN" sz="1200" b="1" dirty="0"/>
              <a:t>PhD: EPFL, Switzerland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6"/>
              </a:rPr>
              <a:t>shourya@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6"/>
              </a:rPr>
              <a:t>iith.ac.in</a:t>
            </a:r>
            <a:r>
              <a:rPr lang="en-IN" sz="1200" b="1" dirty="0"/>
              <a:t>, +91 (40) 2301 6561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6988" y="4658629"/>
            <a:ext cx="5469077" cy="208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86391"/>
              </p:ext>
            </p:extLst>
          </p:nvPr>
        </p:nvGraphicFramePr>
        <p:xfrm>
          <a:off x="2051400" y="4689058"/>
          <a:ext cx="381600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000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346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Spintronic based memory and logic devices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Nanomagnetic materials, Domain wall dynamics in ferromagnetic networks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Spin torque nano-oscillators for RF applications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Spin-orbit torque induced magnetization switching and dynamics, Magnetic tunnel junctions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Micro and Nanofabrication techniques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IN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92224" y="6151625"/>
            <a:ext cx="443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Chandrasekhar Murapaka</a:t>
            </a:r>
          </a:p>
          <a:p>
            <a:r>
              <a:rPr lang="en-IN" sz="1200" b="1" dirty="0"/>
              <a:t>PhD: NTU Singapore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7"/>
              </a:rPr>
              <a:t>mchandrasekhar@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7"/>
              </a:rPr>
              <a:t>iith.ac.in</a:t>
            </a:r>
            <a:r>
              <a:rPr lang="en-IN" sz="1200" b="1" dirty="0"/>
              <a:t>, +91 (40) 2301 6562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60441" y="4638340"/>
            <a:ext cx="5596333" cy="20885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63563"/>
              </p:ext>
            </p:extLst>
          </p:nvPr>
        </p:nvGraphicFramePr>
        <p:xfrm>
          <a:off x="7939915" y="4685358"/>
          <a:ext cx="3843212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3212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45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Diffusion-Deformation correlations in materials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Phase growth and interdiffusion kinetics in thermoelectric materials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Diffusion in multicomponent alloys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Processing, characterization and stability of nanocrystalline alloys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359551" y="6102761"/>
            <a:ext cx="384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Dr. Mayur Vaidya</a:t>
            </a:r>
          </a:p>
          <a:p>
            <a:r>
              <a:rPr lang="en-IN" sz="1200" b="1" dirty="0"/>
              <a:t>PhD: IIT Madras, India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8"/>
              </a:rPr>
              <a:t>vaidyam@msme.iith.ac.in</a:t>
            </a:r>
            <a:r>
              <a:rPr lang="en-IN" sz="1200" b="1" dirty="0"/>
              <a:t>, +91 (40) 2301 6564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79428" y="109391"/>
            <a:ext cx="1440000" cy="1440000"/>
          </a:xfrm>
          <a:prstGeom prst="rect">
            <a:avLst/>
          </a:prstGeom>
          <a:blipFill dpi="0" rotWithShape="1">
            <a:blip r:embed="rId9"/>
            <a:srcRect/>
            <a:stretch>
              <a:fillRect l="1264" t="-3000" r="954" b="-14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579959" y="2429914"/>
            <a:ext cx="1438276" cy="1453851"/>
          </a:xfrm>
          <a:prstGeom prst="rect">
            <a:avLst/>
          </a:prstGeom>
          <a:blipFill dpi="0" rotWithShape="1">
            <a:blip r:embed="rId10"/>
            <a:srcRect/>
            <a:stretch>
              <a:fillRect l="-1184" t="-3000" r="-71" b="-22000"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6433078" y="2388254"/>
            <a:ext cx="1466850" cy="1453851"/>
          </a:xfrm>
          <a:prstGeom prst="rect">
            <a:avLst/>
          </a:prstGeom>
          <a:blipFill dpi="0" rotWithShape="1">
            <a:blip r:embed="rId11"/>
            <a:srcRect/>
            <a:stretch>
              <a:fillRect l="-1033" t="-4000" r="-559" b="-12000"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560838" y="4723528"/>
            <a:ext cx="1440000" cy="14400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31" t="-3585" r="-2631" b="-274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731520" rIns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4697509"/>
            <a:ext cx="1440000" cy="1440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04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68265AD-642B-44FE-B9F1-F67A9083EEFA}"/>
              </a:ext>
            </a:extLst>
          </p:cNvPr>
          <p:cNvSpPr/>
          <p:nvPr/>
        </p:nvSpPr>
        <p:spPr>
          <a:xfrm>
            <a:off x="6314049" y="4544438"/>
            <a:ext cx="5639495" cy="208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/>
              <a:t>PhD: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345417" y="703497"/>
            <a:ext cx="401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MSME Faculty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4050" y="2358907"/>
            <a:ext cx="5639495" cy="208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6317278" y="204382"/>
            <a:ext cx="5639495" cy="208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92904"/>
              </p:ext>
            </p:extLst>
          </p:nvPr>
        </p:nvGraphicFramePr>
        <p:xfrm>
          <a:off x="7899928" y="388460"/>
          <a:ext cx="3883199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199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296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Printed electronics (transistors and CMOS logics)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Oxide semiconductors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Electrolytes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Organic electronics (transistors and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chemiresistors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Gas sensors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Memristors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17278" y="1698698"/>
            <a:ext cx="378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err="1"/>
              <a:t>Dr.</a:t>
            </a:r>
            <a:r>
              <a:rPr lang="en-IN" sz="1200" b="1" dirty="0"/>
              <a:t> G. Suresh Kumar</a:t>
            </a:r>
          </a:p>
          <a:p>
            <a:r>
              <a:rPr lang="en-IN" sz="1200" b="1" dirty="0"/>
              <a:t>PhD: </a:t>
            </a:r>
            <a:r>
              <a:rPr lang="en-US" sz="1200" b="1" dirty="0"/>
              <a:t>TU Darmstadt, Germany</a:t>
            </a:r>
            <a:endParaRPr lang="en-IN" sz="1200" b="1" dirty="0"/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3"/>
              </a:rPr>
              <a:t>gsuresh@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5"/>
              </a:rPr>
              <a:t>iith.ac.in</a:t>
            </a:r>
            <a:r>
              <a:rPr lang="en-IN" sz="1200" b="1" dirty="0"/>
              <a:t>, +91 (40) 2301 7003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651B2-904E-43A7-B601-A27DBE42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13" y="2435739"/>
            <a:ext cx="1426126" cy="14717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D00C32-F254-4EE0-800A-B0683BAF8FEE}"/>
              </a:ext>
            </a:extLst>
          </p:cNvPr>
          <p:cNvSpPr txBox="1"/>
          <p:nvPr/>
        </p:nvSpPr>
        <p:spPr>
          <a:xfrm>
            <a:off x="6314049" y="3843206"/>
            <a:ext cx="45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err="1"/>
              <a:t>Dr.</a:t>
            </a:r>
            <a:r>
              <a:rPr lang="en-IN" sz="1200" b="1" dirty="0"/>
              <a:t> </a:t>
            </a:r>
            <a:r>
              <a:rPr lang="en-IN" sz="1200" b="1" dirty="0" err="1"/>
              <a:t>Deepu</a:t>
            </a:r>
            <a:r>
              <a:rPr lang="en-IN" sz="1200" b="1" dirty="0"/>
              <a:t> Babu</a:t>
            </a:r>
          </a:p>
          <a:p>
            <a:r>
              <a:rPr lang="en-IN" sz="1200" b="1" dirty="0"/>
              <a:t>PhD: TU Darmstadt, Germany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7"/>
              </a:rPr>
              <a:t>deepubabu@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7"/>
              </a:rPr>
              <a:t>iith.ac.in</a:t>
            </a:r>
            <a:r>
              <a:rPr lang="en-IN" sz="1200" b="1" dirty="0"/>
              <a:t>, +91 (40) 2301 6562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E8226-4BEF-4F2D-BBE3-580A43034E45}"/>
              </a:ext>
            </a:extLst>
          </p:cNvPr>
          <p:cNvSpPr txBox="1"/>
          <p:nvPr/>
        </p:nvSpPr>
        <p:spPr>
          <a:xfrm>
            <a:off x="7865979" y="2427559"/>
            <a:ext cx="3680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  <a:effectLst/>
                <a:latin typeface="+mn-lt"/>
                <a:cs typeface="Arial" panose="020B0604020202020204" pitchFamily="34" charset="0"/>
              </a:rPr>
              <a:t>Research Interests: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err="1"/>
              <a:t>Nanoporous</a:t>
            </a:r>
            <a:r>
              <a:rPr lang="en-US" sz="1200" dirty="0"/>
              <a:t>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CVD, Adsorption and Membrane based gas separation applications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Defect Engineering in porous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Carbon nanomaterials, MOFs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Graphene &amp; </a:t>
            </a:r>
            <a:r>
              <a:rPr lang="en-US" sz="1200" dirty="0" err="1"/>
              <a:t>Graphyne</a:t>
            </a:r>
            <a:r>
              <a:rPr lang="en-US" sz="1200" dirty="0"/>
              <a:t> and  other 2D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C12B7-6B28-43DE-9646-B63D4BFEF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078" y="356024"/>
            <a:ext cx="1403361" cy="1381525"/>
          </a:xfrm>
          <a:prstGeom prst="rect">
            <a:avLst/>
          </a:prstGeom>
          <a:ln>
            <a:solidFill>
              <a:srgbClr val="CC0099"/>
            </a:solidFill>
          </a:ln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25CA175-71B3-4160-96E9-8346362E7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915"/>
              </p:ext>
            </p:extLst>
          </p:nvPr>
        </p:nvGraphicFramePr>
        <p:xfrm>
          <a:off x="7957675" y="4616844"/>
          <a:ext cx="3891258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258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9498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metallurgy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Physical modeling of unit processes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Iron and steelmaking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Life cycle analysis of processes and products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Development of alloy steels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Palatino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245B8D-4B51-416A-92FC-ADCB96D46F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543" t="-4289" r="18319" b="31522"/>
          <a:stretch/>
        </p:blipFill>
        <p:spPr>
          <a:xfrm>
            <a:off x="6420163" y="4525283"/>
            <a:ext cx="1432901" cy="15243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D21105-653F-4A7A-B6AF-E063F2688B17}"/>
              </a:ext>
            </a:extLst>
          </p:cNvPr>
          <p:cNvSpPr txBox="1"/>
          <p:nvPr/>
        </p:nvSpPr>
        <p:spPr>
          <a:xfrm>
            <a:off x="6314049" y="5999389"/>
            <a:ext cx="45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err="1">
                <a:cs typeface="Arial" panose="020B0604020202020204" pitchFamily="34" charset="0"/>
              </a:rPr>
              <a:t>Dr.</a:t>
            </a:r>
            <a:r>
              <a:rPr lang="en-IN" sz="1200" b="1" dirty="0">
                <a:cs typeface="Arial" panose="020B0604020202020204" pitchFamily="34" charset="0"/>
              </a:rPr>
              <a:t> Ashok Kamaraj</a:t>
            </a:r>
          </a:p>
          <a:p>
            <a:r>
              <a:rPr lang="en-IN" sz="1200" b="1" dirty="0"/>
              <a:t>PhD: CSIR-NML, Jamshedpur</a:t>
            </a:r>
          </a:p>
          <a:p>
            <a:r>
              <a:rPr lang="en-IN" sz="1200" b="1" dirty="0"/>
              <a:t>Contact: </a:t>
            </a:r>
            <a:r>
              <a:rPr lang="en-US" sz="1200" b="1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ashokk@msme.iith.ac.in</a:t>
            </a:r>
            <a:r>
              <a:rPr lang="en-US" sz="1200" b="1" dirty="0"/>
              <a:t>  +91 (40) 2301 6566</a:t>
            </a:r>
            <a:endParaRPr lang="en-IN" sz="1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A4C4BE-B22A-51D1-7A16-86F6ED770E5A}"/>
              </a:ext>
            </a:extLst>
          </p:cNvPr>
          <p:cNvSpPr/>
          <p:nvPr/>
        </p:nvSpPr>
        <p:spPr>
          <a:xfrm>
            <a:off x="521545" y="2414308"/>
            <a:ext cx="5417701" cy="2010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9E2206-BC37-D5EE-992B-45059BEB4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14869"/>
              </p:ext>
            </p:extLst>
          </p:nvPr>
        </p:nvGraphicFramePr>
        <p:xfrm>
          <a:off x="2447749" y="2414309"/>
          <a:ext cx="3836760" cy="145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6760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5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 film growth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in-situ stress measurements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 film mechanics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behavior of nanostructures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Micro-electronic packaging, lead free solders</a:t>
                      </a:r>
                      <a:endParaRPr lang="en-US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68D7F32-0D07-0FF7-B5BD-5524AA48EF3D}"/>
              </a:ext>
            </a:extLst>
          </p:cNvPr>
          <p:cNvSpPr txBox="1"/>
          <p:nvPr/>
        </p:nvSpPr>
        <p:spPr>
          <a:xfrm>
            <a:off x="490837" y="3820675"/>
            <a:ext cx="462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IN" sz="1200" b="1" dirty="0" err="1"/>
              <a:t>Dr.</a:t>
            </a:r>
            <a:r>
              <a:rPr lang="en-IN" sz="1200" b="1" dirty="0"/>
              <a:t> Piyush V Jagtap</a:t>
            </a:r>
            <a:endParaRPr lang="en-IN" sz="1200" b="1" i="0" dirty="0">
              <a:effectLst/>
              <a:latin typeface="DejaVu Sans"/>
            </a:endParaRPr>
          </a:p>
          <a:p>
            <a:r>
              <a:rPr lang="en-IN" sz="1200" b="1" dirty="0"/>
              <a:t>PhD: IISc Bangalore, India</a:t>
            </a:r>
          </a:p>
          <a:p>
            <a:r>
              <a:rPr lang="en-IN" sz="1200" b="1" dirty="0"/>
              <a:t>Contact: p</a:t>
            </a:r>
            <a:r>
              <a:rPr lang="en-IN" sz="1200" b="1" dirty="0">
                <a:hlinkClick r:id="rId11"/>
              </a:rPr>
              <a:t>iyush.jagtap@</a:t>
            </a:r>
            <a:r>
              <a:rPr lang="en-IN" sz="1200" b="1" dirty="0">
                <a:hlinkClick r:id="rId4"/>
              </a:rPr>
              <a:t>msme.</a:t>
            </a:r>
            <a:r>
              <a:rPr lang="en-IN" sz="1200" b="1" dirty="0">
                <a:hlinkClick r:id="rId12"/>
              </a:rPr>
              <a:t>iith.ac.in</a:t>
            </a:r>
            <a:endParaRPr lang="en-IN" sz="12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90E913-269B-3440-C2D6-7307065256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315" t="40145" r="63886" b="36666"/>
          <a:stretch/>
        </p:blipFill>
        <p:spPr>
          <a:xfrm>
            <a:off x="560799" y="2461412"/>
            <a:ext cx="1363796" cy="1389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C11F5F-A613-4A77-6F2B-3F4A87209A14}"/>
              </a:ext>
            </a:extLst>
          </p:cNvPr>
          <p:cNvSpPr/>
          <p:nvPr/>
        </p:nvSpPr>
        <p:spPr>
          <a:xfrm>
            <a:off x="521545" y="4544438"/>
            <a:ext cx="5452440" cy="20885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BED87CF-6EEF-834B-69AF-63C11C33F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25508"/>
              </p:ext>
            </p:extLst>
          </p:nvPr>
        </p:nvGraphicFramePr>
        <p:xfrm>
          <a:off x="2055942" y="4591456"/>
          <a:ext cx="5267967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967">
                  <a:extLst>
                    <a:ext uri="{9D8B030D-6E8A-4147-A177-3AD203B41FA5}">
                      <a16:colId xmlns:a16="http://schemas.microsoft.com/office/drawing/2014/main" val="3329845056"/>
                    </a:ext>
                  </a:extLst>
                </a:gridCol>
              </a:tblGrid>
              <a:tr h="1445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Research Interests: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Computational Material Science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Electronic structure theory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Defects thermodynamics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Metals and semiconductors 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First Principle Calculations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Multiscale Modelling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AI/ML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8613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2B9D0D-CA0E-2C64-DF66-C61CD795DD49}"/>
              </a:ext>
            </a:extLst>
          </p:cNvPr>
          <p:cNvSpPr txBox="1"/>
          <p:nvPr/>
        </p:nvSpPr>
        <p:spPr>
          <a:xfrm>
            <a:off x="520395" y="5961155"/>
            <a:ext cx="374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err="1"/>
              <a:t>Dr.</a:t>
            </a:r>
            <a:r>
              <a:rPr lang="en-IN" sz="1200" b="1" dirty="0"/>
              <a:t> Anuj Goyal </a:t>
            </a:r>
          </a:p>
          <a:p>
            <a:r>
              <a:rPr lang="en-IN" sz="1200" b="1" dirty="0"/>
              <a:t>PhD: University of Florida, USA</a:t>
            </a:r>
          </a:p>
          <a:p>
            <a:r>
              <a:rPr lang="en-IN" sz="1200" b="1" dirty="0"/>
              <a:t>Contact: </a:t>
            </a:r>
            <a:r>
              <a:rPr lang="en-IN" sz="1200" b="1" dirty="0">
                <a:hlinkClick r:id="rId14"/>
              </a:rPr>
              <a:t>anujgoyal@msme.iith.ac.in</a:t>
            </a:r>
            <a:r>
              <a:rPr lang="en-IN" sz="1200" b="1" dirty="0"/>
              <a:t>, 6564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C82AF-53D1-BFDD-7E3A-61A27A26E6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423" y="4616844"/>
            <a:ext cx="1280032" cy="13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3" y="182595"/>
            <a:ext cx="505478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Areas - MSME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56097051"/>
              </p:ext>
            </p:extLst>
          </p:nvPr>
        </p:nvGraphicFramePr>
        <p:xfrm>
          <a:off x="3774234" y="740088"/>
          <a:ext cx="6465889" cy="451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88714" y="1159188"/>
            <a:ext cx="4616636" cy="4267199"/>
          </a:xfrm>
          <a:prstGeom prst="wedgeRectCallout">
            <a:avLst>
              <a:gd name="adj1" fmla="val 52895"/>
              <a:gd name="adj2" fmla="val 174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Grain Boundary Engineering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Mechanical Behaviour, Plastic Deformation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Phase Transformation, solidification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Metals and Alloys: High Entropy Alloys, Multi-Phase Alloys, Titanium Alloys, Superalloys, Steels, Dispersion Strengthened Alloys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Bulk-Metallic Glasses, In-situ Composites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Metallurgical Thermodynamics and kinetics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Severe Plastic Deformation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Thermomechanical Processing, Texture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Nanocrystalline materials,  Ultra-fine microstructures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Creep and high temperature deformation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Powder Metallurgy, Advanced Composites, MMC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Multicomponent Oxides, Nanoparticles, Ceramics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Coating, Surface Science, Wear and Tribology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Advanced microscopy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Metal Joining, Friction Stir Welding, Additive Manufacturing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Diffusion in pure metals and multicomponent alloys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Mechanics of nanoporous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Corrosion in bulk and nanocrystalline alloys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Low Temperature solders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Process metallurgy and process modelling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 Iron and steel making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421595" y="85725"/>
            <a:ext cx="3656106" cy="3343275"/>
          </a:xfrm>
          <a:prstGeom prst="wedgeRectCallout">
            <a:avLst>
              <a:gd name="adj1" fmla="val -53903"/>
              <a:gd name="adj2" fmla="val 179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Sensors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Magnetic Materials, Spintronics, Magnetic Skyrmions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Plasmonics, Nanophotonics, Micro-fluidics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Nano synthesis, Self-assembly,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Catalysis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Electro-chemical deposition of functional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Nature Inspired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Healthcare Materials, Drug Delivery, Tissue-scaffolds, Porous Implants and Biomaterials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Energy Storage Materials, 2D Carbon Materials, MXene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 Piezoelectric hybrid nano composites,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Graphene based Supercapacitors, Solar Photovoltaics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Electronic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Defect engineering for porous materials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787368" y="5253319"/>
            <a:ext cx="3114675" cy="1518956"/>
          </a:xfrm>
          <a:prstGeom prst="wedgeRectCallout">
            <a:avLst>
              <a:gd name="adj1" fmla="val -22033"/>
              <a:gd name="adj2" fmla="val -649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Phase-field Modelling, Combinatorial materials science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Modelling Deformation Behavior Using Discrete Dislocation Dynamics,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Continuum Crystal Plasticity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Multi-scale Modelling of Functional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200" dirty="0">
                <a:solidFill>
                  <a:schemeClr val="tx1"/>
                </a:solidFill>
              </a:rPr>
              <a:t>Atomistic simulations. AI/ML</a:t>
            </a:r>
          </a:p>
        </p:txBody>
      </p:sp>
    </p:spTree>
    <p:extLst>
      <p:ext uri="{BB962C8B-B14F-4D97-AF65-F5344CB8AC3E}">
        <p14:creationId xmlns:p14="http://schemas.microsoft.com/office/powerpoint/2010/main" val="65453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852" y="11444"/>
            <a:ext cx="73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Facilities - MSME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852" y="790509"/>
            <a:ext cx="5974722" cy="5010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Materials Synthesis/Processing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852" y="1291550"/>
            <a:ext cx="5974722" cy="5256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Pulse Laser Deposition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E-beam deposition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Planetary Ball mill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Rolling mill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Robotic welding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Uniaxial Compaction Press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Cold-Isostatic Press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Induction-melting furnace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Arc-melting furnace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Hot press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High Temperature Vacuum Furnace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Infra-red heating furnace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Muffle furnace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Tube furnace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Salt-bath furnace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Autoclave Ovens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Incubator shaker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Freeze drier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Bio-safety cabinet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Glove-box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Glass vacuum sealing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Spin and Dip coater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dirty="0">
              <a:solidFill>
                <a:schemeClr val="tx1"/>
              </a:solidFill>
            </a:endParaRPr>
          </a:p>
          <a:p>
            <a:pPr algn="just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5074" y="669826"/>
            <a:ext cx="5781675" cy="5010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Materials Characterization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5076" y="1170867"/>
            <a:ext cx="5781674" cy="385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Cold FEG-TEM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FEG- SEM with EBSD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FIB with EBSD and EDS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Optical Microscopes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Ion-milling, PIPS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Thermal analysis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DTA, DSC, TGA, Dilatometer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Surface area and porosity analyser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Powder &amp; thin film XRD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UV visible spectrophotometer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Raman spectrometer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AFM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Universal testing machine (MTS, Instron)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Creep Testing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Hardness Tester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Wear (Pin-on-disk)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Nanoindentor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Electrochemical analyzer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Viscometer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5074" y="5107013"/>
            <a:ext cx="5781675" cy="4032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Softwares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15076" y="5510271"/>
            <a:ext cx="5781674" cy="966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Thermocalc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DICTRA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TC-</a:t>
            </a:r>
            <a:r>
              <a:rPr lang="en-IN" dirty="0" err="1">
                <a:solidFill>
                  <a:schemeClr val="tx1"/>
                </a:solidFill>
              </a:rPr>
              <a:t>Prisma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6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2" y="1177009"/>
            <a:ext cx="4143261" cy="4871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78" y="111182"/>
            <a:ext cx="81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M.Tech Program (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852" y="946973"/>
            <a:ext cx="6479548" cy="494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offers 2-years program in Master of Technology in Materials Science and Metallurgical Engineering. Students get opportunity to learn various advanced level courses and carryout thesis in various cutting-edge areas.</a:t>
            </a:r>
          </a:p>
          <a:p>
            <a:pPr algn="just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algn="just"/>
            <a:r>
              <a:rPr lang="en-IN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having B.E./B.Tech. or equivalent in Metallurgy/ Ceramics/ Mechanical / Production / Industrial / Plastics / Polymer/ or related discipline or M.Sc. in Materials Science/Physics/Chemistry Valid GATE score required in MT/ME/PI/PH/CY/XE. </a:t>
            </a:r>
          </a:p>
          <a:p>
            <a:pPr algn="just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IN" b="1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IN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PROCESS:</a:t>
            </a:r>
          </a:p>
          <a:p>
            <a:pPr algn="r"/>
            <a:r>
              <a:rPr lang="en-IN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GATE SCORE</a:t>
            </a:r>
          </a:p>
          <a:p>
            <a:pPr algn="r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7000"/>
              </a:lnSpc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PROCEDURE: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7000"/>
              </a:lnSpc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6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www.iith.ac.in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detail </a:t>
            </a:r>
          </a:p>
          <a:p>
            <a:pPr lvl="0" algn="r">
              <a:lnSpc>
                <a:spcPct val="107000"/>
              </a:lnSpc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apply online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9852" y="4250719"/>
            <a:ext cx="3441073" cy="2047875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/>
              <a:t>Contact for M.Tech Program (</a:t>
            </a:r>
            <a:r>
              <a:rPr lang="en-IN" dirty="0" err="1"/>
              <a:t>MoE</a:t>
            </a:r>
            <a:r>
              <a:rPr lang="en-IN" dirty="0"/>
              <a:t> Fellowship):</a:t>
            </a:r>
          </a:p>
          <a:p>
            <a:pPr algn="just"/>
            <a:r>
              <a:rPr lang="en-IN" sz="1400" dirty="0"/>
              <a:t>Dr. Rajesh Korla</a:t>
            </a:r>
          </a:p>
          <a:p>
            <a:pPr algn="just"/>
            <a:r>
              <a:rPr lang="en-IN" sz="1400" dirty="0"/>
              <a:t>Assistant Professor</a:t>
            </a:r>
          </a:p>
          <a:p>
            <a:pPr algn="just"/>
            <a:r>
              <a:rPr lang="en-IN" sz="1400" dirty="0"/>
              <a:t>Department of Materials Science &amp; </a:t>
            </a:r>
          </a:p>
          <a:p>
            <a:pPr algn="just"/>
            <a:r>
              <a:rPr lang="en-IN" sz="1400" dirty="0"/>
              <a:t>Metallurgical Engineering</a:t>
            </a:r>
          </a:p>
          <a:p>
            <a:pPr algn="just"/>
            <a:r>
              <a:rPr lang="en-IN" sz="1400" dirty="0"/>
              <a:t>Email: rajeshk@msme.iith.ac.in </a:t>
            </a:r>
          </a:p>
          <a:p>
            <a:pPr algn="just"/>
            <a:r>
              <a:rPr lang="en-IN" sz="1400" dirty="0"/>
              <a:t>Phone: 9676468326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6125" y="1127948"/>
            <a:ext cx="4914899" cy="5170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Properties of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Electron Microscopy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Thermomechanical Processing Of Materials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Advanced Physical Metallurgy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Advanced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Thin Films Technology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Advanced Materials Synthesis And Characterization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Composite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Scientific Writing And Ethics In Research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Materials For Green Energy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Powder Metallurgy Manufacturing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Introduction To Computational Methods In Materials Science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Biomaterials- Materials In Medicine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Polymer Science And Engineering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Thermodynamics And Kinetics Of Materials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Electrochemistry in Materials Science and Engineering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Soft Materials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Phase Transformations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Hierarchical Nanostructured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Nature Inspired Materials Engineering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2D Materials: Synthesis, Characterization and Applications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Wear &amp; Triobology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6124" y="751069"/>
            <a:ext cx="491489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Glimpses of advanced level courses offered</a:t>
            </a:r>
          </a:p>
        </p:txBody>
      </p:sp>
    </p:spTree>
    <p:extLst>
      <p:ext uri="{BB962C8B-B14F-4D97-AF65-F5344CB8AC3E}">
        <p14:creationId xmlns:p14="http://schemas.microsoft.com/office/powerpoint/2010/main" val="341317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2" y="1177009"/>
            <a:ext cx="4143261" cy="4871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78" y="111182"/>
            <a:ext cx="81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M.Tech Program (Self-sponsored)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852" y="946973"/>
            <a:ext cx="6479548" cy="513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offers two years program in Master of Technology in Materials Science and Metallurgical Engineering. Students get opportunity to learn various advanced level courses in various cutting edge areas.</a:t>
            </a:r>
          </a:p>
          <a:p>
            <a:pPr algn="just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algn="just"/>
            <a:r>
              <a:rPr lang="en-IN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having B.E./B.Tech or equivalent in Metallurgy/ Ceramics/ Mechanical/ Production / Industrial / Plastics / Polymer or related discipline. </a:t>
            </a:r>
          </a:p>
          <a:p>
            <a:pPr algn="just"/>
            <a:r>
              <a:rPr lang="en-IN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M.Sc. or equivalent degree in Materials Science/Physics/Chemistry or related discipline with minimum first class.</a:t>
            </a:r>
          </a:p>
          <a:p>
            <a:pPr algn="r"/>
            <a:endParaRPr lang="en-IN" b="1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IN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PROCESS:</a:t>
            </a:r>
          </a:p>
          <a:p>
            <a:pPr algn="r"/>
            <a:r>
              <a:rPr lang="en-IN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test (and/or) interview</a:t>
            </a:r>
          </a:p>
          <a:p>
            <a:pPr algn="r"/>
            <a:r>
              <a:rPr lang="de-DE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SCORE NOT MANDATORY</a:t>
            </a:r>
            <a:endParaRPr lang="en-IN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IN" dirty="0">
              <a:solidFill>
                <a:srgbClr val="025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7000"/>
              </a:lnSpc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PROCEDURE: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07000"/>
              </a:lnSpc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6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www.iith.ac.in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detail </a:t>
            </a:r>
          </a:p>
          <a:p>
            <a:pPr lvl="0" algn="r">
              <a:lnSpc>
                <a:spcPct val="107000"/>
              </a:lnSpc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apply online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9852" y="4168584"/>
            <a:ext cx="3076575" cy="1937045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/>
              <a:t>Contact for M.Tech. Program</a:t>
            </a:r>
          </a:p>
          <a:p>
            <a:pPr algn="just"/>
            <a:r>
              <a:rPr lang="en-IN" dirty="0"/>
              <a:t>(Self-sponsored):</a:t>
            </a:r>
          </a:p>
          <a:p>
            <a:pPr algn="just"/>
            <a:r>
              <a:rPr lang="en-IN" sz="1400" dirty="0" err="1"/>
              <a:t>Dr.</a:t>
            </a:r>
            <a:r>
              <a:rPr lang="en-IN" sz="1400" dirty="0"/>
              <a:t> G. Suresh Kumar</a:t>
            </a:r>
          </a:p>
          <a:p>
            <a:pPr algn="just"/>
            <a:r>
              <a:rPr lang="en-IN" sz="1400" dirty="0"/>
              <a:t>Assistant Professor</a:t>
            </a:r>
          </a:p>
          <a:p>
            <a:pPr algn="just"/>
            <a:r>
              <a:rPr lang="en-IN" sz="1400" dirty="0"/>
              <a:t>Department of Materials Science &amp; </a:t>
            </a:r>
          </a:p>
          <a:p>
            <a:pPr algn="just"/>
            <a:r>
              <a:rPr lang="en-IN" sz="1400" dirty="0"/>
              <a:t>Metallurgical Engineering</a:t>
            </a:r>
          </a:p>
          <a:p>
            <a:pPr algn="just"/>
            <a:r>
              <a:rPr lang="en-IN" sz="1400" dirty="0"/>
              <a:t>Email: gsuresh@msme.iith.ac.in </a:t>
            </a:r>
          </a:p>
          <a:p>
            <a:pPr algn="just"/>
            <a:r>
              <a:rPr lang="en-IN" sz="1400" dirty="0"/>
              <a:t>Phone: 91009 30553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6125" y="1127948"/>
            <a:ext cx="4914899" cy="54014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Properties of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Electron Microscopy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Thermomechanical Processing Of Materials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Advanced Physical Metallurgy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Advanced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Thin Films Technology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Advanced Materials Synthesis And Characterization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Composite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Scientific Writing And Ethics In Research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Materials For Green Energy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Powder Metallurgy Manufacturing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Introduction To Computational Methods In Materials Science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Biomaterials- Materials In Medicine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Polymer Science And Engineering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Thermodynamics And Kinetics Of Materials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Applications of Electrochemistry in Materials Science and Engineering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Soft Materials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Phase Transformations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Hierarchical Nanostructured Materials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Nature Inspired Materials Engineering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2D Materials: Synthesis, Characterization and Applications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en-IN" sz="1400" dirty="0"/>
              <a:t>Wear &amp; Triobology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6124" y="751069"/>
            <a:ext cx="4914899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Glimpses of the courses offered</a:t>
            </a:r>
          </a:p>
        </p:txBody>
      </p:sp>
    </p:spTree>
    <p:extLst>
      <p:ext uri="{BB962C8B-B14F-4D97-AF65-F5344CB8AC3E}">
        <p14:creationId xmlns:p14="http://schemas.microsoft.com/office/powerpoint/2010/main" val="314182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9160</TotalTime>
  <Words>2172</Words>
  <Application>Microsoft Office PowerPoint</Application>
  <PresentationFormat>Widescreen</PresentationFormat>
  <Paragraphs>368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Gautami</vt:lpstr>
      <vt:lpstr>Palatino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Ready2Go</dc:creator>
  <cp:lastModifiedBy>Rajesh Korla</cp:lastModifiedBy>
  <cp:revision>122</cp:revision>
  <dcterms:created xsi:type="dcterms:W3CDTF">2020-03-05T11:14:45Z</dcterms:created>
  <dcterms:modified xsi:type="dcterms:W3CDTF">2023-03-05T18:11:22Z</dcterms:modified>
</cp:coreProperties>
</file>