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9E7D279-2FF6-759F-7D01-2317DC8E730D}" name="Rieko OHARA" initials="RO" userId="S::rieko.ohara@padeco.co.jp::86c578bc-ca0e-4b42-b6ac-1244f469be2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64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34238-9C3D-4F32-902E-9FB4ED17EDAB}" type="datetimeFigureOut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27383-18E3-4438-98E5-51AD4A8FA3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922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35A8-0D19-46B0-87E4-35A3F522E0DE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8F98-019B-4778-B095-2E1FCE8EE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49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06A6D-4221-48F5-A18E-443C21A533CC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8F98-019B-4778-B095-2E1FCE8EE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46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586A7-6662-4CD5-BF6F-182DB23A087B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8F98-019B-4778-B095-2E1FCE8EE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76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43B2D-9609-4128-B736-0D7EEED5EE3F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8F98-019B-4778-B095-2E1FCE8EE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24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B8A64-92C6-470C-AEB1-9BD89C871E8E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8F98-019B-4778-B095-2E1FCE8EE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8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C76E0-BA9C-4938-8649-23238AB5B420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8F98-019B-4778-B095-2E1FCE8EE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165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638C-5249-4B8C-9BF9-85C1DABD264F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8F98-019B-4778-B095-2E1FCE8EE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523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916D-01AC-48C4-94D3-2DEF3D3E4026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8F98-019B-4778-B095-2E1FCE8EE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84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8B865-5551-4FD8-9494-CE853FDD1F62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8F98-019B-4778-B095-2E1FCE8EE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16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B408-B89B-4461-B85A-F1BF803AC87E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8F98-019B-4778-B095-2E1FCE8EE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90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F0D2-9856-4C0A-9E69-D20385DF4A5D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8F98-019B-4778-B095-2E1FCE8EE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15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06280-EC7E-464B-8C98-8E55A53188D5}" type="datetime1">
              <a:rPr kumimoji="1" lang="ja-JP" altLang="en-US" smtClean="0"/>
              <a:t>2023/9/7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18F98-019B-4778-B095-2E1FCE8EEA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21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F2C466-938E-6725-D8A6-4713950EC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17" y="755463"/>
            <a:ext cx="8213165" cy="2846575"/>
          </a:xfrm>
        </p:spPr>
        <p:txBody>
          <a:bodyPr>
            <a:normAutofit fontScale="90000"/>
          </a:bodyPr>
          <a:lstStyle/>
          <a:p>
            <a:r>
              <a:rPr kumimoji="1" lang="en-US" altLang="ja-JP" sz="4000" dirty="0">
                <a:latin typeface="Arial" panose="020B0604020202020204" pitchFamily="34" charset="0"/>
                <a:cs typeface="Arial" panose="020B0604020202020204" pitchFamily="34" charset="0"/>
              </a:rPr>
              <a:t>Pre-announcement of </a:t>
            </a:r>
            <a:r>
              <a:rPr lang="en-US" altLang="ja-JP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INDIA-JAPAN FRIENDSHIP 2.0 Research Grant 2024</a:t>
            </a:r>
            <a:br>
              <a:rPr lang="en-US" altLang="ja-JP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ja-JP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</a:t>
            </a:r>
            <a:br>
              <a:rPr lang="en-US" altLang="ja-JP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altLang="ja-JP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IITH Faculty Members</a:t>
            </a:r>
            <a:br>
              <a:rPr lang="ja-JP" altLang="ja-JP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1" lang="ja-JP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1538DEC-A178-08A6-90D9-461FA84E12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306" y="4456954"/>
            <a:ext cx="6858000" cy="1655762"/>
          </a:xfrm>
        </p:spPr>
        <p:txBody>
          <a:bodyPr/>
          <a:lstStyle/>
          <a:p>
            <a:r>
              <a:rPr lang="en-US" altLang="ja-JP" dirty="0"/>
              <a:t>The Japan Desk</a:t>
            </a:r>
          </a:p>
          <a:p>
            <a:r>
              <a:rPr kumimoji="1" lang="en-US" altLang="ja-JP" dirty="0"/>
              <a:t>IITH Japan Cooperation Cell (IJCC)</a:t>
            </a:r>
          </a:p>
          <a:p>
            <a:r>
              <a:rPr lang="en-US" altLang="ja-JP" dirty="0"/>
              <a:t>International Relations Office, IITH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595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5B3F6A-C52F-FE89-AF93-7E4F11C64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918" y="161366"/>
            <a:ext cx="8671858" cy="181684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Summary of Grant</a:t>
            </a:r>
            <a:b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Academic Collaboration (AC) and Industry-University Collaboration (IC)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38BFCDF-F92E-D9F2-ADBE-7901CAACA0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989820"/>
              </p:ext>
            </p:extLst>
          </p:nvPr>
        </p:nvGraphicFramePr>
        <p:xfrm>
          <a:off x="358590" y="2133599"/>
          <a:ext cx="7886701" cy="45079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5444">
                  <a:extLst>
                    <a:ext uri="{9D8B030D-6E8A-4147-A177-3AD203B41FA5}">
                      <a16:colId xmlns:a16="http://schemas.microsoft.com/office/drawing/2014/main" val="2927285997"/>
                    </a:ext>
                  </a:extLst>
                </a:gridCol>
                <a:gridCol w="2858244">
                  <a:extLst>
                    <a:ext uri="{9D8B030D-6E8A-4147-A177-3AD203B41FA5}">
                      <a16:colId xmlns:a16="http://schemas.microsoft.com/office/drawing/2014/main" val="3953528397"/>
                    </a:ext>
                  </a:extLst>
                </a:gridCol>
                <a:gridCol w="2813013">
                  <a:extLst>
                    <a:ext uri="{9D8B030D-6E8A-4147-A177-3AD203B41FA5}">
                      <a16:colId xmlns:a16="http://schemas.microsoft.com/office/drawing/2014/main" val="2507310128"/>
                    </a:ext>
                  </a:extLst>
                </a:gridCol>
              </a:tblGrid>
              <a:tr h="316326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</a:rPr>
                        <a:t> 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AC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IC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1083199"/>
                  </a:ext>
                </a:extLst>
              </a:tr>
              <a:tr h="316326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</a:rPr>
                        <a:t>Funding Amount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INR 2,000,000/Grant</a:t>
                      </a:r>
                      <a:endParaRPr lang="ja-JP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722250"/>
                  </a:ext>
                </a:extLst>
              </a:tr>
              <a:tr h="712055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</a:rPr>
                        <a:t>Grant Period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January 2024-December 2026</a:t>
                      </a:r>
                      <a:endParaRPr lang="ja-JP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6 to21 months between January 2024 and June 2025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4072133"/>
                  </a:ext>
                </a:extLst>
              </a:tr>
              <a:tr h="948979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Application Deadline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October 27, 2023 (12:00 noon Indian Standard Time) </a:t>
                      </a:r>
                      <a:endParaRPr lang="ja-JP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Anytime between September 2023 and November 2024 until the number of grants is filled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7168961"/>
                  </a:ext>
                </a:extLst>
              </a:tr>
              <a:tr h="948979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</a:rPr>
                        <a:t>Co-PI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A faculty members of Japanese universities/research institutions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A researcher of Japanese industries (JPY200,000 cost sharing by the Japanese side)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6349449"/>
                  </a:ext>
                </a:extLst>
              </a:tr>
              <a:tr h="632652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</a:rPr>
                        <a:t>Graduate Student as Team Members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Compulsory</a:t>
                      </a:r>
                      <a:endParaRPr lang="ja-JP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Compulsory</a:t>
                      </a:r>
                      <a:endParaRPr lang="ja-JP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3821311"/>
                  </a:ext>
                </a:extLst>
              </a:tr>
              <a:tr h="316326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</a:rPr>
                        <a:t>Number of Grants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Maximum 9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Maximum 3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2302532"/>
                  </a:ext>
                </a:extLst>
              </a:tr>
              <a:tr h="316326"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</a:rPr>
                        <a:t> 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</a:rPr>
                        <a:t> </a:t>
                      </a:r>
                      <a:endParaRPr lang="ja-JP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 </a:t>
                      </a:r>
                      <a:endParaRPr lang="ja-JP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4196167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23AE8B3-4D79-4047-CD3D-30878610F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8F98-019B-4778-B095-2E1FCE8EEA6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941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22AB66-665C-F2D4-2A1C-35163CF1F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919" y="365126"/>
            <a:ext cx="8809316" cy="1325563"/>
          </a:xfrm>
        </p:spPr>
        <p:txBody>
          <a:bodyPr>
            <a:normAutofit/>
          </a:bodyPr>
          <a:lstStyle/>
          <a:p>
            <a:r>
              <a:rPr lang="en-US" altLang="ja-JP" sz="4000" dirty="0">
                <a:effectLst/>
                <a:latin typeface="Arial" panose="020B0604020202020204" pitchFamily="34" charset="0"/>
                <a:ea typeface="ＭＳ 明朝" panose="02020609040205080304" pitchFamily="17" charset="-128"/>
              </a:rPr>
              <a:t>Grant (AC) </a:t>
            </a:r>
            <a:r>
              <a:rPr lang="en-US" altLang="ja-JP" sz="4000" dirty="0">
                <a:latin typeface="Arial" panose="020B0604020202020204" pitchFamily="34" charset="0"/>
                <a:ea typeface="ＭＳ 明朝" panose="02020609040205080304" pitchFamily="17" charset="-128"/>
              </a:rPr>
              <a:t>: </a:t>
            </a:r>
            <a:r>
              <a:rPr lang="en-US" altLang="ja-JP" sz="4000" dirty="0">
                <a:effectLst/>
                <a:latin typeface="Arial" panose="020B0604020202020204" pitchFamily="34" charset="0"/>
                <a:ea typeface="ＭＳ 明朝" panose="02020609040205080304" pitchFamily="17" charset="-128"/>
              </a:rPr>
              <a:t>Academic Collaboration</a:t>
            </a:r>
            <a:endParaRPr kumimoji="1" lang="ja-JP" altLang="en-US" sz="40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D50793-DAC6-20CE-11E1-6DC933265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59" y="1873997"/>
            <a:ext cx="8767481" cy="4664916"/>
          </a:xfrm>
        </p:spPr>
        <p:txBody>
          <a:bodyPr>
            <a:noAutofit/>
          </a:bodyPr>
          <a:lstStyle/>
          <a:p>
            <a:pPr algn="just">
              <a:lnSpc>
                <a:spcPts val="2100"/>
              </a:lnSpc>
              <a:spcAft>
                <a:spcPts val="600"/>
              </a:spcAft>
            </a:pPr>
            <a:r>
              <a:rPr lang="en-US" altLang="ja-JP" sz="2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Application Open</a:t>
            </a:r>
            <a:r>
              <a:rPr lang="en-US" altLang="ja-JP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Mid-September (TBD)</a:t>
            </a:r>
          </a:p>
          <a:p>
            <a:pPr algn="just">
              <a:lnSpc>
                <a:spcPts val="2100"/>
              </a:lnSpc>
              <a:spcAft>
                <a:spcPts val="600"/>
              </a:spcAft>
            </a:pPr>
            <a:r>
              <a:rPr lang="en-US" altLang="ja-JP" sz="2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Application Deadline</a:t>
            </a:r>
            <a:r>
              <a:rPr lang="en-US" altLang="ja-JP" sz="2400" u="sng" spc="-5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:12:00 noon Indian Standard Time</a:t>
            </a:r>
            <a:r>
              <a:rPr lang="en-US" altLang="ja-JP" sz="2400" u="sng" spc="-5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ja-JP" sz="2400" u="sng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u="sng" spc="-5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October 27 (Friday),</a:t>
            </a:r>
            <a:r>
              <a:rPr lang="en-US" altLang="ja-JP" sz="2400" u="sng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u="sng" spc="-5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2023</a:t>
            </a:r>
            <a:endParaRPr lang="ja-JP" altLang="ja-JP" sz="24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>
              <a:lnSpc>
                <a:spcPts val="2100"/>
              </a:lnSpc>
              <a:spcAft>
                <a:spcPts val="1200"/>
              </a:spcAft>
            </a:pPr>
            <a:r>
              <a:rPr lang="en-US" altLang="ja-JP" sz="2400" b="1" kern="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Research Period </a:t>
            </a:r>
            <a:r>
              <a:rPr lang="en-US" altLang="ja-JP" sz="2400" b="1" kern="0" spc="-15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(Tentative)</a:t>
            </a:r>
            <a:r>
              <a:rPr lang="en-US" altLang="ja-JP" sz="2400" b="1" kern="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ja-JP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January 2024 to December 2025 (36 months)</a:t>
            </a:r>
            <a:endParaRPr lang="en-US" altLang="ja-JP" sz="2400" kern="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>
              <a:lnSpc>
                <a:spcPts val="2100"/>
              </a:lnSpc>
              <a:spcAft>
                <a:spcPts val="1200"/>
              </a:spcAft>
            </a:pPr>
            <a:r>
              <a:rPr lang="en-US" altLang="ja-JP" sz="2400" b="1" kern="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en-US" altLang="ja-JP" sz="2400" b="1" kern="0" spc="-45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b="1" kern="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altLang="ja-JP" sz="2400" b="1" kern="0" spc="-15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b="1" kern="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Grants</a:t>
            </a:r>
            <a:r>
              <a:rPr lang="en-US" altLang="ja-JP" sz="2400" b="1" kern="0" spc="-15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(Tentative)</a:t>
            </a:r>
            <a:r>
              <a:rPr lang="en-US" altLang="ja-JP" sz="2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ja-JP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Maximum 9 </a:t>
            </a:r>
          </a:p>
          <a:p>
            <a:pPr marL="89535" algn="just">
              <a:lnSpc>
                <a:spcPts val="2100"/>
              </a:lnSpc>
            </a:pPr>
            <a:r>
              <a:rPr lang="en-US" altLang="ja-JP" sz="2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Major point for application</a:t>
            </a:r>
          </a:p>
          <a:p>
            <a:pPr marL="627063" indent="-268288" algn="just">
              <a:lnSpc>
                <a:spcPts val="2100"/>
              </a:lnSpc>
              <a:buFont typeface="Wingdings" panose="05000000000000000000" pitchFamily="2" charset="2"/>
              <a:buChar char="ü"/>
            </a:pPr>
            <a:r>
              <a:rPr lang="en-US" altLang="ja-JP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Involve at least one master’s student as a research team member</a:t>
            </a:r>
            <a:endParaRPr lang="en-US" altLang="ja-JP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627063" indent="-268288" algn="just">
              <a:lnSpc>
                <a:spcPts val="2100"/>
              </a:lnSpc>
              <a:buFont typeface="Wingdings" panose="05000000000000000000" pitchFamily="2" charset="2"/>
              <a:buChar char="ü"/>
            </a:pPr>
            <a:r>
              <a:rPr lang="en-US" altLang="ja-JP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Prepare a joint implementation plan for co-supervision of graduate student(s) and further studies/research in Japan with</a:t>
            </a:r>
            <a:r>
              <a:rPr lang="en-US" altLang="ja-JP" sz="2400" spc="-5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Japanese</a:t>
            </a:r>
            <a:r>
              <a:rPr lang="en-US" altLang="ja-JP" sz="2400" spc="-15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4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Co-PI.</a:t>
            </a:r>
            <a:endParaRPr lang="ja-JP" altLang="ja-JP" sz="24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89535" algn="just">
              <a:lnSpc>
                <a:spcPts val="2100"/>
              </a:lnSpc>
            </a:pPr>
            <a:endParaRPr lang="ja-JP" altLang="ja-JP" sz="24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100"/>
              </a:lnSpc>
            </a:pPr>
            <a:endParaRPr kumimoji="1" lang="ja-JP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59D4D6-01D5-5DC7-77A2-CA797B6B2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8F98-019B-4778-B095-2E1FCE8EEA6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824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69E17B-9309-5220-AF08-028B0E5FC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565" y="365126"/>
            <a:ext cx="8379011" cy="1325563"/>
          </a:xfrm>
        </p:spPr>
        <p:txBody>
          <a:bodyPr>
            <a:normAutofit/>
          </a:bodyPr>
          <a:lstStyle/>
          <a:p>
            <a:r>
              <a:rPr lang="en-US" altLang="ja-JP" sz="4000" dirty="0">
                <a:effectLst/>
                <a:latin typeface="Arial" panose="020B0604020202020204" pitchFamily="34" charset="0"/>
                <a:ea typeface="ＭＳ 明朝" panose="02020609040205080304" pitchFamily="17" charset="-128"/>
                <a:cs typeface="Arial" panose="020B0604020202020204" pitchFamily="34" charset="0"/>
              </a:rPr>
              <a:t>Grant (IC): Industry-University Collaboration</a:t>
            </a:r>
            <a:endParaRPr kumimoji="1" lang="ja-JP" alt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614966-720A-3181-C979-948DB368C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Application Open: Mid-September 2023 (TBD)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Application Deadline: Anytime Sep. 2023 – Nov. 2024 (TBD)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  It will be closed when the number of grants is filled.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Research Period (tentative):6 - 21 months (Oct. 2023 – Jun. 2025)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Number of Awards (Tentative): Maximum 3</a:t>
            </a:r>
            <a:endParaRPr lang="en-US" altLang="ja-JP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ja-JP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Major Points for Application</a:t>
            </a:r>
          </a:p>
          <a:p>
            <a:pPr marL="627063" indent="-268288" algn="just">
              <a:lnSpc>
                <a:spcPts val="2100"/>
              </a:lnSpc>
              <a:buFont typeface="Wingdings" panose="05000000000000000000" pitchFamily="2" charset="2"/>
              <a:buChar char="ü"/>
            </a:pPr>
            <a:r>
              <a:rPr lang="en-US" altLang="ja-JP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Involve at least one M.Sc. student as a member of the research team</a:t>
            </a:r>
          </a:p>
          <a:p>
            <a:pPr marL="627063" indent="-268288" algn="just">
              <a:lnSpc>
                <a:spcPts val="2100"/>
              </a:lnSpc>
              <a:buFont typeface="Wingdings" panose="05000000000000000000" pitchFamily="2" charset="2"/>
              <a:buChar char="ü"/>
            </a:pPr>
            <a:r>
              <a:rPr lang="en-US" altLang="ja-JP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Prepare a human resources development plan for the students at IITH with the Japanese Co-PI.</a:t>
            </a:r>
          </a:p>
          <a:p>
            <a:pPr marL="627063" indent="-268288" algn="just">
              <a:lnSpc>
                <a:spcPts val="2100"/>
              </a:lnSpc>
              <a:buFont typeface="Wingdings" panose="05000000000000000000" pitchFamily="2" charset="2"/>
              <a:buChar char="ü"/>
            </a:pPr>
            <a:r>
              <a:rPr lang="en-US" altLang="ja-JP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Agree on cost sharing of JPY 200,000 in cash and intellectual property rights with Japanese Co-PI.</a:t>
            </a:r>
          </a:p>
          <a:p>
            <a:pPr marL="627063" indent="-268288" algn="just">
              <a:lnSpc>
                <a:spcPts val="2100"/>
              </a:lnSpc>
              <a:buFont typeface="Wingdings" panose="05000000000000000000" pitchFamily="2" charset="2"/>
              <a:buChar char="ü"/>
            </a:pPr>
            <a:r>
              <a:rPr kumimoji="1"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Agree on IPR issues with Japanese Co-PI. </a:t>
            </a:r>
            <a:endParaRPr kumimoji="1" lang="ja-JP" altLang="en-US" sz="1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8B19BBF-F71C-EE3B-3738-0D817BBF3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8F98-019B-4778-B095-2E1FCE8EEA6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292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1000</TotalTime>
  <Words>357</Words>
  <Application>Microsoft Office PowerPoint</Application>
  <PresentationFormat>画面に合わせる (4:3)</PresentationFormat>
  <Paragraphs>50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游ゴシック</vt:lpstr>
      <vt:lpstr>Arial</vt:lpstr>
      <vt:lpstr>Calibri</vt:lpstr>
      <vt:lpstr>Calibri Light</vt:lpstr>
      <vt:lpstr>Times New Roman</vt:lpstr>
      <vt:lpstr>Wingdings</vt:lpstr>
      <vt:lpstr>Office テーマ</vt:lpstr>
      <vt:lpstr>Pre-announcement of INDIA-JAPAN FRIENDSHIP 2.0 Research Grant 2024 for  IITH Faculty Members </vt:lpstr>
      <vt:lpstr>Summary of Grant Academic Collaboration (AC) and Industry-University Collaboration (IC)</vt:lpstr>
      <vt:lpstr>Grant (AC) : Academic Collaboration</vt:lpstr>
      <vt:lpstr>Grant (IC): Industry-University Collaboration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Pre-announcement of INDIA-JAPAN FRIENDSHIP 2.0 Research Grant 2024</dc:title>
  <dc:creator>中野 恭子</dc:creator>
  <cp:lastModifiedBy>Rieko OHARA</cp:lastModifiedBy>
  <cp:revision>9</cp:revision>
  <dcterms:created xsi:type="dcterms:W3CDTF">2023-08-24T05:52:42Z</dcterms:created>
  <dcterms:modified xsi:type="dcterms:W3CDTF">2023-09-06T17:06:30Z</dcterms:modified>
</cp:coreProperties>
</file>