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558DB-09BD-4BDC-B52A-B19D421951C8}" v="7" dt="2024-02-14T10:32:49.8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>
      <p:cViewPr varScale="1">
        <p:scale>
          <a:sx n="146" d="100"/>
          <a:sy n="146" d="100"/>
        </p:scale>
        <p:origin x="63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297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344" y="67056"/>
            <a:ext cx="7115809" cy="474345"/>
          </a:xfrm>
          <a:custGeom>
            <a:avLst/>
            <a:gdLst/>
            <a:ahLst/>
            <a:cxnLst/>
            <a:rect l="l" t="t" r="r" b="b"/>
            <a:pathLst>
              <a:path w="7115809" h="474345">
                <a:moveTo>
                  <a:pt x="7115556" y="0"/>
                </a:moveTo>
                <a:lnTo>
                  <a:pt x="0" y="0"/>
                </a:lnTo>
                <a:lnTo>
                  <a:pt x="0" y="473963"/>
                </a:lnTo>
                <a:lnTo>
                  <a:pt x="7115556" y="473963"/>
                </a:lnTo>
                <a:lnTo>
                  <a:pt x="71155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344" y="67056"/>
            <a:ext cx="7115809" cy="474345"/>
          </a:xfrm>
          <a:custGeom>
            <a:avLst/>
            <a:gdLst/>
            <a:ahLst/>
            <a:cxnLst/>
            <a:rect l="l" t="t" r="r" b="b"/>
            <a:pathLst>
              <a:path w="7115809" h="474345">
                <a:moveTo>
                  <a:pt x="0" y="473963"/>
                </a:moveTo>
                <a:lnTo>
                  <a:pt x="7115556" y="473963"/>
                </a:lnTo>
                <a:lnTo>
                  <a:pt x="7115556" y="0"/>
                </a:lnTo>
                <a:lnTo>
                  <a:pt x="0" y="0"/>
                </a:lnTo>
                <a:lnTo>
                  <a:pt x="0" y="473963"/>
                </a:lnTo>
                <a:close/>
              </a:path>
            </a:pathLst>
          </a:custGeom>
          <a:ln w="60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276" y="129032"/>
            <a:ext cx="8791447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635" y="990854"/>
            <a:ext cx="4849495" cy="2023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me_admissions@iith.ac.in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mae.iith.ac.in" TargetMode="External"/><Relationship Id="rId2" Type="http://schemas.openxmlformats.org/officeDocument/2006/relationships/hyperlink" Target="https://mae.iith.ac.in/faculty-director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pgc@mae.iith.ac.i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hyperlink" Target="https://mae.iith.ac.in/grad-admissio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6410" y="2682428"/>
            <a:ext cx="5330190" cy="107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37230" algn="r">
              <a:lnSpc>
                <a:spcPct val="1143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M.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ec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Admi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ss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 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Mechanical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&amp;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Aerospace Engineering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Department,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Indian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Institute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Technology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Hyderabad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213360"/>
            <a:ext cx="2401824" cy="240182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34389A7-74D1-3D26-54F9-B03559E3DB6C}"/>
              </a:ext>
            </a:extLst>
          </p:cNvPr>
          <p:cNvGrpSpPr/>
          <p:nvPr/>
        </p:nvGrpSpPr>
        <p:grpSpPr>
          <a:xfrm>
            <a:off x="0" y="-8255"/>
            <a:ext cx="3639986" cy="5149851"/>
            <a:chOff x="19074" y="-1"/>
            <a:chExt cx="3562326" cy="50399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C3EF14-D812-C61E-C821-184A5CF1720F}"/>
                </a:ext>
              </a:extLst>
            </p:cNvPr>
            <p:cNvGrpSpPr/>
            <p:nvPr/>
          </p:nvGrpSpPr>
          <p:grpSpPr>
            <a:xfrm>
              <a:off x="27719" y="-1"/>
              <a:ext cx="3553681" cy="4142642"/>
              <a:chOff x="1732822" y="951926"/>
              <a:chExt cx="3132470" cy="3651623"/>
            </a:xfrm>
          </p:grpSpPr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27639" y="2684206"/>
                <a:ext cx="1385315" cy="1071372"/>
              </a:xfrm>
              <a:prstGeom prst="rect">
                <a:avLst/>
              </a:prstGeom>
            </p:spPr>
          </p:pic>
          <p:pic>
            <p:nvPicPr>
              <p:cNvPr id="5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43490" y="2621834"/>
                <a:ext cx="1181100" cy="1137300"/>
              </a:xfrm>
              <a:prstGeom prst="rect">
                <a:avLst/>
              </a:prstGeom>
            </p:spPr>
          </p:pic>
          <p:pic>
            <p:nvPicPr>
              <p:cNvPr id="6" name="object 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94111" y="956879"/>
                <a:ext cx="1123188" cy="917448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32822" y="3753038"/>
                <a:ext cx="1187196" cy="824441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743490" y="982406"/>
                <a:ext cx="1181100" cy="903732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85296" y="951926"/>
                <a:ext cx="794816" cy="903732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920019" y="3762689"/>
                <a:ext cx="1252600" cy="840860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 rotWithShape="1">
              <a:blip r:embed="rId10" cstate="print"/>
              <a:srcRect b="5475"/>
              <a:stretch/>
            </p:blipFill>
            <p:spPr>
              <a:xfrm>
                <a:off x="2920018" y="1849562"/>
                <a:ext cx="1569600" cy="831089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070223" y="3762689"/>
                <a:ext cx="795069" cy="790957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745014" y="1849562"/>
                <a:ext cx="1187196" cy="842772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FB3CF5-59EC-605B-1D0F-1E121FB2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074" y="4101872"/>
              <a:ext cx="3562326" cy="938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850" y="528383"/>
            <a:ext cx="4255770" cy="4328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9525" algn="just">
              <a:lnSpc>
                <a:spcPct val="110900"/>
              </a:lnSpc>
              <a:spcBef>
                <a:spcPts val="9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programme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offers specialisation in Aerospace Structures.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exposed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to fundamental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concepts in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flight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mechanics, Advanced structural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mechanics,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Aerodynamics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through course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works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projects. At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end of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programme,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have a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solid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theoretical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foundation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aerospace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modelling,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analysis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design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a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general ability to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approach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solve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complex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engineering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problems.</a:t>
            </a:r>
            <a:endParaRPr sz="1100">
              <a:latin typeface="Calibri"/>
              <a:cs typeface="Calibri"/>
            </a:endParaRPr>
          </a:p>
          <a:p>
            <a:pPr marL="18415" marR="6350" indent="-6350" algn="just">
              <a:lnSpc>
                <a:spcPct val="110900"/>
              </a:lnSpc>
              <a:spcBef>
                <a:spcPts val="844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first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semester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take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mandatory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course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Mathematical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methods for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fundamental courses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like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Introduction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to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flight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Aerospace structural mechanics.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addition,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they are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required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to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do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course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finite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element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method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to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solve aerospace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related problems. In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second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semester,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 take specialised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courses like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flight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vehicle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aerodynamics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mechanics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composite structures. In addition,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they can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also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select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elective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courses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related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their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project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work.</a:t>
            </a:r>
            <a:endParaRPr sz="1100">
              <a:latin typeface="Calibri"/>
              <a:cs typeface="Calibri"/>
            </a:endParaRPr>
          </a:p>
          <a:p>
            <a:pPr marL="18415" marR="5080" indent="-6350" algn="just">
              <a:lnSpc>
                <a:spcPct val="111000"/>
              </a:lnSpc>
              <a:spcBef>
                <a:spcPts val="80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second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year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the programme, 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solely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carry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out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their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project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work.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State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art research problems in the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area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Light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weight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design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Aerospace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structures,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Fatigue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fracture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of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materials,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Aeroacoustics,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Aero-elasticity,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Non-destructive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evaluation 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Structural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health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monitoring techniques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etc. are being addressed. As part of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their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research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will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apply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 concepts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learnt during their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course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to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solve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complex problems. 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will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be trained in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commercial CAE software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like ABAQUS, ANSYS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etc.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to perform numerical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simulation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related</a:t>
            </a:r>
            <a:r>
              <a:rPr sz="1100" spc="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their</a:t>
            </a:r>
            <a:r>
              <a:rPr sz="1100" spc="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project.</a:t>
            </a:r>
            <a:r>
              <a:rPr sz="1100" spc="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Also,</a:t>
            </a:r>
            <a:r>
              <a:rPr sz="1100" spc="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student</a:t>
            </a:r>
            <a:r>
              <a:rPr sz="1100" spc="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will</a:t>
            </a:r>
            <a:r>
              <a:rPr sz="1100" spc="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be</a:t>
            </a:r>
            <a:r>
              <a:rPr sz="1100" spc="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using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latest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7965" y="528383"/>
            <a:ext cx="4243705" cy="76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9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equipment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for carrying out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their experimental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 on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fabrication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testing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aero-structures.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At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program, 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trained and ready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for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industrial jobs as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well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as to pursue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PhD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degree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India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or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abroad.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276" y="129032"/>
            <a:ext cx="1470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00"/>
                </a:solidFill>
              </a:rPr>
              <a:t>Specializations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762" y="2350185"/>
            <a:ext cx="2400300" cy="18427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nt</a:t>
            </a: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100" b="1" spc="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1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Det</a:t>
            </a:r>
            <a:r>
              <a:rPr sz="1100" b="1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sz="1100" b="1" spc="-1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MTech</a:t>
            </a:r>
            <a:r>
              <a:rPr sz="11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Ad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mi</a:t>
            </a:r>
            <a:r>
              <a:rPr sz="1100" spc="-15" dirty="0">
                <a:solidFill>
                  <a:srgbClr val="C00000"/>
                </a:solidFill>
                <a:latin typeface="Calibri"/>
                <a:cs typeface="Calibri"/>
              </a:rPr>
              <a:t>ssi</a:t>
            </a:r>
            <a:r>
              <a:rPr sz="1100" spc="-1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spc="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par</a:t>
            </a:r>
            <a:r>
              <a:rPr sz="1100" spc="-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100" spc="-2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1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1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Mech</a:t>
            </a:r>
            <a:r>
              <a:rPr sz="1100" spc="-1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C00000"/>
                </a:solidFill>
                <a:latin typeface="Calibri"/>
                <a:cs typeface="Calibri"/>
              </a:rPr>
              <a:t>ic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11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Aero</a:t>
            </a:r>
            <a:r>
              <a:rPr sz="1100" spc="-1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100" spc="-15" dirty="0">
                <a:solidFill>
                  <a:srgbClr val="C00000"/>
                </a:solidFill>
                <a:latin typeface="Calibri"/>
                <a:cs typeface="Calibri"/>
              </a:rPr>
              <a:t>ac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120"/>
              </a:spcBef>
            </a:pP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Engineering</a:t>
            </a:r>
            <a:endParaRPr sz="1100">
              <a:latin typeface="Calibri"/>
              <a:cs typeface="Calibri"/>
            </a:endParaRPr>
          </a:p>
          <a:p>
            <a:pPr marL="18415" marR="16510" indent="-6350">
              <a:lnSpc>
                <a:spcPct val="109100"/>
              </a:lnSpc>
            </a:pP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Indian </a:t>
            </a:r>
            <a:r>
              <a:rPr sz="1100" spc="-10" dirty="0">
                <a:solidFill>
                  <a:srgbClr val="C00000"/>
                </a:solidFill>
                <a:latin typeface="Calibri"/>
                <a:cs typeface="Calibri"/>
              </a:rPr>
              <a:t>Institute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C00000"/>
                </a:solidFill>
                <a:latin typeface="Calibri"/>
                <a:cs typeface="Calibri"/>
              </a:rPr>
              <a:t>Technology 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Hyderabad, </a:t>
            </a:r>
            <a:r>
              <a:rPr sz="1100" spc="-2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Kandi</a:t>
            </a:r>
            <a:r>
              <a:rPr sz="11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Sang</a:t>
            </a:r>
            <a:r>
              <a:rPr sz="1100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re</a:t>
            </a:r>
            <a:r>
              <a:rPr sz="1100" spc="-1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1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spc="-10" dirty="0">
                <a:solidFill>
                  <a:srgbClr val="C00000"/>
                </a:solidFill>
                <a:latin typeface="Calibri"/>
                <a:cs typeface="Calibri"/>
              </a:rPr>
              <a:t>502285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Telangana</a:t>
            </a:r>
            <a:r>
              <a:rPr sz="11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C00000"/>
                </a:solidFill>
                <a:latin typeface="Calibri"/>
                <a:cs typeface="Calibri"/>
              </a:rPr>
              <a:t>State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hon</a:t>
            </a:r>
            <a:r>
              <a:rPr sz="1100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11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040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230</a:t>
            </a:r>
            <a:r>
              <a:rPr sz="1100" spc="-1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1100" spc="-10" dirty="0">
                <a:solidFill>
                  <a:srgbClr val="C00000"/>
                </a:solidFill>
                <a:latin typeface="Calibri"/>
                <a:cs typeface="Calibri"/>
              </a:rPr>
              <a:t>50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ail:</a:t>
            </a:r>
            <a:r>
              <a:rPr sz="11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me_a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d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m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issi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o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n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s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@</a:t>
            </a: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h</a:t>
            </a: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a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c</a:t>
            </a: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3407" y="0"/>
            <a:ext cx="6260592" cy="51297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276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FF00"/>
                </a:solidFill>
              </a:rPr>
              <a:t>T</a:t>
            </a:r>
            <a:r>
              <a:rPr spc="-25" dirty="0">
                <a:solidFill>
                  <a:srgbClr val="FFFF00"/>
                </a:solidFill>
              </a:rPr>
              <a:t>h</a:t>
            </a:r>
            <a:r>
              <a:rPr dirty="0">
                <a:solidFill>
                  <a:srgbClr val="FFFF00"/>
                </a:solidFill>
              </a:rPr>
              <a:t>e</a:t>
            </a:r>
            <a:r>
              <a:rPr spc="-65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I</a:t>
            </a:r>
            <a:r>
              <a:rPr spc="-15" dirty="0">
                <a:solidFill>
                  <a:srgbClr val="FFFF00"/>
                </a:solidFill>
              </a:rPr>
              <a:t>n</a:t>
            </a:r>
            <a:r>
              <a:rPr spc="-5" dirty="0">
                <a:solidFill>
                  <a:srgbClr val="FFFF00"/>
                </a:solidFill>
              </a:rPr>
              <a:t>stitute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" y="833120"/>
            <a:ext cx="4302760" cy="38025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75"/>
              </a:spcBef>
            </a:pP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Started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in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2008,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IIT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Hyderabad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added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another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link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chain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of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premier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institutions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country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-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IITs,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known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world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over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for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extraordinary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excellence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academics,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research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technology.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IIT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Hyderabad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aims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carry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this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tradition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excellence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forward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with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its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brilliant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students, extraordinary faculty,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state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facilities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and cutting-edge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research.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first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year,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IIT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Hyderabad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had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B.Tech.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programs in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Computer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Science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Engineering,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Electrical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Engineering</a:t>
            </a:r>
            <a:r>
              <a:rPr sz="1100" spc="22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2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Mechanical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Engineering;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with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total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 strength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of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111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.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Keeping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its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thrust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research, the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PhD program was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started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January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2009 and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M.Tech.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program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August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2009.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At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present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institute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has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5" dirty="0">
                <a:solidFill>
                  <a:srgbClr val="2E2E2E"/>
                </a:solidFill>
                <a:latin typeface="Calibri"/>
                <a:cs typeface="Calibri"/>
              </a:rPr>
              <a:t>19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departments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covering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all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major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engineering,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science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humanities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disciplines,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offering B.Tech., M.Tech., M.Sc.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and PhD with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total strength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more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than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4800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IIT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Hyderabad started functioning from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August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2008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from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its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temporary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campus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located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Ordnance</a:t>
            </a:r>
            <a:r>
              <a:rPr sz="1100" spc="2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Factory,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Medak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District (Andhra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Pradesh).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27 February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2009,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main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campus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Kandi,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foundation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stone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IIT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Hyderabad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was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laid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by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Smt.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Sonia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Gandhi,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Hon’ble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Chairperson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UPA.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</a:p>
          <a:p>
            <a:pPr marL="12700" marR="5080" algn="just">
              <a:lnSpc>
                <a:spcPct val="102000"/>
              </a:lnSpc>
              <a:spcBef>
                <a:spcPts val="75"/>
              </a:spcBef>
            </a:pP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Inventions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lang="en-US" sz="1100" spc="-15" dirty="0">
                <a:solidFill>
                  <a:srgbClr val="2E2E2E"/>
                </a:solidFill>
                <a:latin typeface="Calibri"/>
                <a:cs typeface="Calibri"/>
              </a:rPr>
              <a:t>innovations 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are keywords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on 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which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foundation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IIT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Hyderabad</a:t>
            </a:r>
            <a:r>
              <a:rPr lang="en-US" sz="1100" spc="1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is</a:t>
            </a:r>
            <a:r>
              <a:rPr lang="en-US" sz="1100" spc="1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based.</a:t>
            </a:r>
            <a:r>
              <a:rPr lang="en-US" sz="1100" spc="1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These</a:t>
            </a:r>
            <a:r>
              <a:rPr lang="en-US" sz="1100" spc="1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are</a:t>
            </a:r>
            <a:r>
              <a:rPr lang="en-US" sz="1100" spc="1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also</a:t>
            </a:r>
            <a:r>
              <a:rPr lang="en-US" sz="1100" spc="1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lang="en-US" sz="1100" spc="1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key</a:t>
            </a:r>
            <a:r>
              <a:rPr lang="en-US" sz="1100" spc="1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drivers</a:t>
            </a:r>
            <a:r>
              <a:rPr lang="en-US" sz="1100" spc="1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r>
              <a:rPr lang="en-US" sz="1100" spc="1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lang="en-US" sz="1100" spc="1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vision</a:t>
            </a:r>
            <a:r>
              <a:rPr lang="en-US" sz="1100" spc="1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lang="en-US" sz="1100" spc="1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IIT</a:t>
            </a:r>
            <a:endParaRPr lang="en-US" sz="1100" dirty="0">
              <a:latin typeface="Calibri"/>
              <a:cs typeface="Calibri"/>
            </a:endParaRPr>
          </a:p>
          <a:p>
            <a:pPr marL="36830" marR="6350" algn="just">
              <a:lnSpc>
                <a:spcPct val="101800"/>
              </a:lnSpc>
              <a:spcBef>
                <a:spcPts val="10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Hyderabad. Our endeavor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to create an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institution that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will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provide</a:t>
            </a:r>
            <a:r>
              <a:rPr sz="1100" spc="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space for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free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uninhibited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thinking,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space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where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faculty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can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experiment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with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novel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ideas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without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fear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failure.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7485" y="833120"/>
            <a:ext cx="4258310" cy="51809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2E2E2E"/>
                </a:solidFill>
                <a:latin typeface="Calibri"/>
                <a:cs typeface="Calibri"/>
              </a:rPr>
              <a:t>Indo</a:t>
            </a:r>
            <a:r>
              <a:rPr sz="1100" b="1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Japan</a:t>
            </a:r>
            <a:r>
              <a:rPr sz="1100" b="1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Collaboration:</a:t>
            </a:r>
            <a:endParaRPr sz="1100" dirty="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IIT</a:t>
            </a:r>
            <a:r>
              <a:rPr sz="1100" spc="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Hyderabad</a:t>
            </a:r>
            <a:r>
              <a:rPr sz="1100" spc="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has</a:t>
            </a:r>
            <a:r>
              <a:rPr sz="1100" spc="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active</a:t>
            </a:r>
            <a:r>
              <a:rPr sz="1100" spc="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collaboration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with</a:t>
            </a:r>
            <a:r>
              <a:rPr sz="1100" spc="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Japan.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This</a:t>
            </a:r>
            <a:r>
              <a:rPr sz="1100" spc="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involves</a:t>
            </a:r>
            <a:r>
              <a:rPr sz="1100" spc="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joint</a:t>
            </a:r>
            <a:endParaRPr sz="1100" dirty="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research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projects,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exchange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faculty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students.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7485" y="3233420"/>
            <a:ext cx="4301490" cy="172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310"/>
              </a:lnSpc>
              <a:spcBef>
                <a:spcPts val="100"/>
              </a:spcBef>
            </a:pP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ti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b="1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l</a:t>
            </a:r>
            <a:r>
              <a:rPr sz="1100" b="1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E2E2E"/>
                </a:solidFill>
                <a:latin typeface="Calibri"/>
                <a:cs typeface="Calibri"/>
              </a:rPr>
              <a:t>Kn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wl</a:t>
            </a:r>
            <a:r>
              <a:rPr sz="1100" b="1" spc="-5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b="1" spc="-20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ge</a:t>
            </a:r>
            <a:r>
              <a:rPr sz="1100" b="1" spc="-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b="1" spc="-5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b="1" spc="5" dirty="0">
                <a:solidFill>
                  <a:srgbClr val="2E2E2E"/>
                </a:solidFill>
                <a:latin typeface="Calibri"/>
                <a:cs typeface="Calibri"/>
              </a:rPr>
              <a:t>w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r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k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:</a:t>
            </a:r>
            <a:endParaRPr sz="1100" dirty="0">
              <a:latin typeface="Calibri"/>
              <a:cs typeface="Calibri"/>
            </a:endParaRPr>
          </a:p>
          <a:p>
            <a:pPr marL="27305" algn="just">
              <a:lnSpc>
                <a:spcPts val="1310"/>
              </a:lnSpc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IIT</a:t>
            </a:r>
            <a:r>
              <a:rPr sz="1100" spc="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Hyderabad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has</a:t>
            </a:r>
            <a:r>
              <a:rPr sz="1100" spc="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been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identified</a:t>
            </a:r>
            <a:r>
              <a:rPr sz="1100" spc="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as</a:t>
            </a:r>
            <a:r>
              <a:rPr sz="1100" spc="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one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participating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institution</a:t>
            </a:r>
            <a:r>
              <a:rPr sz="1100" spc="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endParaRPr sz="1100" dirty="0">
              <a:latin typeface="Calibri"/>
              <a:cs typeface="Calibri"/>
            </a:endParaRPr>
          </a:p>
          <a:p>
            <a:pPr marL="36830" algn="just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National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Knowledge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Network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(NKN),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MHRD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initiative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bring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together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all</a:t>
            </a:r>
            <a:endParaRPr sz="1100" dirty="0">
              <a:latin typeface="Calibri"/>
              <a:cs typeface="Calibri"/>
            </a:endParaRPr>
          </a:p>
          <a:p>
            <a:pPr marL="36830" marR="5080" algn="just">
              <a:lnSpc>
                <a:spcPct val="102000"/>
              </a:lnSpc>
              <a:spcBef>
                <a:spcPts val="1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stakeholders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Science, Technology,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Higher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Education,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Research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Development,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Governance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with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speeds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order of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gigabits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per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second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coupled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with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extremely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low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latencies,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help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country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evolve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as Knowledge Society.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Six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virtual classrooms over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NKN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have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been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established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at six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IITs including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IIT Hyderabad,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IIT Madras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IIT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Bombay.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The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initial</a:t>
            </a:r>
            <a:r>
              <a:rPr sz="1100" spc="-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phase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National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Knowledge</a:t>
            </a:r>
            <a:r>
              <a:rPr sz="1100" spc="-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Network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(NKN)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was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inaugurated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by</a:t>
            </a:r>
            <a:endParaRPr sz="1100" dirty="0">
              <a:latin typeface="Calibri"/>
              <a:cs typeface="Calibri"/>
            </a:endParaRPr>
          </a:p>
          <a:p>
            <a:pPr marL="36830" algn="just">
              <a:lnSpc>
                <a:spcPct val="100000"/>
              </a:lnSpc>
              <a:spcBef>
                <a:spcPts val="3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H.E.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Smt.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Pratibha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Patil,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Honarable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President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India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on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April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9,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2009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79" y="1886712"/>
            <a:ext cx="3645408" cy="1368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601" y="157937"/>
            <a:ext cx="1629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FF00"/>
                </a:solidFill>
              </a:rPr>
              <a:t>T</a:t>
            </a:r>
            <a:r>
              <a:rPr spc="-20" dirty="0">
                <a:solidFill>
                  <a:srgbClr val="FFFF00"/>
                </a:solidFill>
              </a:rPr>
              <a:t>h</a:t>
            </a:r>
            <a:r>
              <a:rPr dirty="0">
                <a:solidFill>
                  <a:srgbClr val="FFFF00"/>
                </a:solidFill>
              </a:rPr>
              <a:t>e</a:t>
            </a:r>
            <a:r>
              <a:rPr spc="-10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De</a:t>
            </a:r>
            <a:r>
              <a:rPr spc="-10" dirty="0">
                <a:solidFill>
                  <a:srgbClr val="FFFF00"/>
                </a:solidFill>
              </a:rPr>
              <a:t>p</a:t>
            </a:r>
            <a:r>
              <a:rPr dirty="0">
                <a:solidFill>
                  <a:srgbClr val="FFFF00"/>
                </a:solidFill>
              </a:rPr>
              <a:t>artment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810" y="812394"/>
            <a:ext cx="8143875" cy="217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918460" indent="-274955" algn="just">
              <a:lnSpc>
                <a:spcPct val="110900"/>
              </a:lnSpc>
              <a:spcBef>
                <a:spcPts val="100"/>
              </a:spcBef>
              <a:buClr>
                <a:srgbClr val="AC0000"/>
              </a:buClr>
              <a:buSzPct val="59090"/>
              <a:buFont typeface="Wingdings"/>
              <a:buChar char=""/>
              <a:tabLst>
                <a:tab pos="287655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Department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Mechanical Engineering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aims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pushing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frontiers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modern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science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engineering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through</a:t>
            </a:r>
            <a:r>
              <a:rPr lang="en-US" sz="1100" dirty="0"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quality</a:t>
            </a:r>
            <a:r>
              <a:rPr lang="en-US"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teaching</a:t>
            </a:r>
            <a:r>
              <a:rPr lang="en-US"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lang="en-US"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cutting</a:t>
            </a:r>
            <a:r>
              <a:rPr lang="en-US"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edge</a:t>
            </a:r>
            <a:r>
              <a:rPr lang="en-US"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research.</a:t>
            </a:r>
            <a:r>
              <a:rPr lang="en-US"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lang="en-US"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order</a:t>
            </a:r>
            <a:r>
              <a:rPr lang="en-US"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lang="en-US"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make</a:t>
            </a:r>
            <a:r>
              <a:rPr lang="en-US"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lang="en-US"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nation</a:t>
            </a:r>
            <a:r>
              <a:rPr lang="en-US" sz="1100" spc="-8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self-sufficient,</a:t>
            </a:r>
            <a:r>
              <a:rPr lang="en-US"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it</a:t>
            </a:r>
            <a:r>
              <a:rPr lang="en-US" sz="1100" dirty="0"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is highly motivated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to invest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state-of-the-art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manufacturing 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technology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and address </a:t>
            </a:r>
            <a:r>
              <a:rPr lang="en-US"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lang="en-US"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iss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lang="en-US"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f</a:t>
            </a:r>
            <a:r>
              <a:rPr lang="en-US"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ener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y</a:t>
            </a:r>
            <a:r>
              <a:rPr lang="en-US"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lang="en-US"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lang="en-US"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lang="en-US"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te</a:t>
            </a:r>
            <a:r>
              <a:rPr lang="en-US" sz="1100" spc="-15" dirty="0">
                <a:solidFill>
                  <a:srgbClr val="2E2E2E"/>
                </a:solidFill>
                <a:latin typeface="Calibri"/>
                <a:cs typeface="Calibri"/>
              </a:rPr>
              <a:t>x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lang="en-US"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f</a:t>
            </a:r>
            <a:r>
              <a:rPr lang="en-US"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lo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b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al</a:t>
            </a:r>
            <a:r>
              <a:rPr lang="en-US"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ener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y</a:t>
            </a:r>
            <a:r>
              <a:rPr lang="en-US"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envir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lang="en-US" sz="1100" spc="-2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m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lang="en-US" sz="1100" spc="-1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lang="en-US"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.</a:t>
            </a:r>
            <a:endParaRPr lang="en-US" sz="1100" dirty="0">
              <a:latin typeface="Calibri"/>
              <a:cs typeface="Calibri"/>
            </a:endParaRPr>
          </a:p>
          <a:p>
            <a:pPr marL="287020" marR="2918460" indent="-274955" algn="just">
              <a:lnSpc>
                <a:spcPct val="140900"/>
              </a:lnSpc>
              <a:spcBef>
                <a:spcPts val="50"/>
              </a:spcBef>
              <a:buClr>
                <a:srgbClr val="AC0000"/>
              </a:buClr>
              <a:buSzPct val="59090"/>
              <a:buFont typeface="Wingdings"/>
              <a:buChar char=""/>
              <a:tabLst>
                <a:tab pos="287655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Right from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inception in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2008,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it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has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attracted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rich and diverse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set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talented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individuals,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currently nurturing </a:t>
            </a:r>
            <a:r>
              <a:rPr lang="en-US" sz="1100" spc="5" dirty="0">
                <a:solidFill>
                  <a:srgbClr val="2E2E2E"/>
                </a:solidFill>
                <a:latin typeface="Calibri"/>
                <a:cs typeface="Calibri"/>
              </a:rPr>
              <a:t>228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undergraduates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242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postgraduates,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who are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trained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nuances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field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by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highly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qualified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faculty</a:t>
            </a:r>
            <a:endParaRPr sz="1100" dirty="0">
              <a:latin typeface="Calibri"/>
              <a:cs typeface="Calibri"/>
            </a:endParaRPr>
          </a:p>
          <a:p>
            <a:pPr marL="28702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SzPct val="59090"/>
              <a:buFont typeface="Wingdings"/>
              <a:buChar char=""/>
              <a:tabLst>
                <a:tab pos="287655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1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department</a:t>
            </a:r>
            <a:r>
              <a:rPr sz="1100" spc="1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presently</a:t>
            </a:r>
            <a:r>
              <a:rPr sz="1100" spc="1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offers</a:t>
            </a:r>
            <a:r>
              <a:rPr sz="1100" spc="1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MTech</a:t>
            </a:r>
            <a:r>
              <a:rPr sz="1100" spc="1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1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(a)</a:t>
            </a:r>
            <a:r>
              <a:rPr sz="1100" spc="2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Mechanics</a:t>
            </a:r>
            <a:r>
              <a:rPr sz="1100" spc="1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1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Design</a:t>
            </a:r>
            <a:r>
              <a:rPr sz="1100" spc="1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(b)</a:t>
            </a:r>
            <a:r>
              <a:rPr sz="1100" spc="1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Integrated</a:t>
            </a:r>
            <a:endParaRPr sz="1100" dirty="0">
              <a:latin typeface="Calibri"/>
              <a:cs typeface="Calibri"/>
            </a:endParaRPr>
          </a:p>
          <a:p>
            <a:pPr marL="287020" algn="just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Design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Manufacturing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(c)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Thermofluids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Engineering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(d)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Aerospace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Engineering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addition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BTech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in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Mechanical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Ph.D.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program.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6150" y="3221863"/>
            <a:ext cx="9080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AC0000"/>
                </a:solidFill>
                <a:latin typeface="Wingdings"/>
                <a:cs typeface="Wingdings"/>
              </a:rPr>
              <a:t></a:t>
            </a:r>
            <a:endParaRPr sz="6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1539" y="3156966"/>
            <a:ext cx="36696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10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faculties</a:t>
            </a:r>
            <a:r>
              <a:rPr sz="1100" spc="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are</a:t>
            </a:r>
            <a:r>
              <a:rPr sz="1100" spc="1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well</a:t>
            </a:r>
            <a:r>
              <a:rPr sz="1100" spc="1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experienced</a:t>
            </a:r>
            <a:r>
              <a:rPr sz="1100" spc="9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11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very</a:t>
            </a:r>
            <a:r>
              <a:rPr sz="1100" spc="1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enthusiastic</a:t>
            </a:r>
            <a:r>
              <a:rPr sz="1100" spc="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about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3300172"/>
            <a:ext cx="8452485" cy="1751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09110" marR="5080" algn="just">
              <a:lnSpc>
                <a:spcPct val="145000"/>
              </a:lnSpc>
              <a:spcBef>
                <a:spcPts val="9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research 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practical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learning. All 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them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are at 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foremost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their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field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research.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Major areas of faculty expertise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includes CFD,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Acoustics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Vibration, Dynamics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controls, Mechatronics, Thermodynamics,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Multiphase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flows,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Process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Modeling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Optimization,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Manufacturing,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Linear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Nonlinear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Vibrations,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FEM,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Fracture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Mechanics,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Rapid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Prototyping,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MEMS,</a:t>
            </a:r>
            <a:r>
              <a:rPr sz="1100" spc="22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NEMS,</a:t>
            </a:r>
            <a:r>
              <a:rPr sz="1100" spc="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Composites,</a:t>
            </a:r>
            <a:r>
              <a:rPr sz="1100" spc="2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Impact</a:t>
            </a:r>
            <a:r>
              <a:rPr sz="1100" spc="2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Mechanics</a:t>
            </a:r>
            <a:r>
              <a:rPr sz="1100" spc="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CNC</a:t>
            </a:r>
            <a:endParaRPr sz="1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Machining.</a:t>
            </a:r>
            <a:r>
              <a:rPr sz="1100" spc="2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faculty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has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been actively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involved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with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industry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research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organizations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with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experience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DRDO,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DST,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BHEL,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NRB,</a:t>
            </a:r>
            <a:r>
              <a:rPr sz="1100" spc="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GM</a:t>
            </a:r>
            <a:r>
              <a:rPr sz="1100" spc="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etc.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4123" y="856488"/>
            <a:ext cx="3430524" cy="20802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" y="3168396"/>
            <a:ext cx="4550664" cy="15986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91" y="140335"/>
            <a:ext cx="901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00"/>
                </a:solidFill>
              </a:rPr>
              <a:t>Facilities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810" y="838581"/>
            <a:ext cx="4601210" cy="368871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4765" marR="5080" indent="-9525">
              <a:lnSpc>
                <a:spcPts val="1300"/>
              </a:lnSpc>
              <a:spcBef>
                <a:spcPts val="165"/>
              </a:spcBef>
              <a:tabLst>
                <a:tab pos="356870" algn="l"/>
                <a:tab pos="1179830" algn="l"/>
                <a:tab pos="1682750" algn="l"/>
                <a:tab pos="1929764" algn="l"/>
                <a:tab pos="2591435" algn="l"/>
                <a:tab pos="3601720" algn="l"/>
                <a:tab pos="4422140" algn="l"/>
              </a:tabLst>
            </a:pPr>
            <a:r>
              <a:rPr sz="1650" spc="-15" baseline="2525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650" spc="-7" baseline="2525" dirty="0">
                <a:solidFill>
                  <a:srgbClr val="2E2E2E"/>
                </a:solidFill>
                <a:latin typeface="Calibri"/>
                <a:cs typeface="Calibri"/>
              </a:rPr>
              <a:t>h</a:t>
            </a:r>
            <a:r>
              <a:rPr sz="1650" baseline="2525" dirty="0">
                <a:solidFill>
                  <a:srgbClr val="2E2E2E"/>
                </a:solidFill>
                <a:latin typeface="Calibri"/>
                <a:cs typeface="Calibri"/>
              </a:rPr>
              <a:t>e	</a:t>
            </a:r>
            <a:r>
              <a:rPr sz="1650" spc="-15" baseline="2525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650" baseline="2525" dirty="0">
                <a:solidFill>
                  <a:srgbClr val="2E2E2E"/>
                </a:solidFill>
                <a:latin typeface="Calibri"/>
                <a:cs typeface="Calibri"/>
              </a:rPr>
              <a:t>ep</a:t>
            </a:r>
            <a:r>
              <a:rPr sz="1650" spc="-7" baseline="2525" dirty="0">
                <a:solidFill>
                  <a:srgbClr val="2E2E2E"/>
                </a:solidFill>
                <a:latin typeface="Calibri"/>
                <a:cs typeface="Calibri"/>
              </a:rPr>
              <a:t>ar</a:t>
            </a:r>
            <a:r>
              <a:rPr sz="1650" spc="-15" baseline="2525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650" baseline="2525" dirty="0">
                <a:solidFill>
                  <a:srgbClr val="2E2E2E"/>
                </a:solidFill>
                <a:latin typeface="Calibri"/>
                <a:cs typeface="Calibri"/>
              </a:rPr>
              <a:t>ment	</a:t>
            </a:r>
            <a:r>
              <a:rPr sz="1650" spc="-7" baseline="2525" dirty="0">
                <a:solidFill>
                  <a:srgbClr val="2E2E2E"/>
                </a:solidFill>
                <a:latin typeface="Calibri"/>
                <a:cs typeface="Calibri"/>
              </a:rPr>
              <a:t>b</a:t>
            </a:r>
            <a:r>
              <a:rPr sz="1650" spc="-15" baseline="252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650" spc="-7" baseline="252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650" baseline="2525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650" spc="-15" baseline="2525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650" baseline="2525" dirty="0">
                <a:solidFill>
                  <a:srgbClr val="2E2E2E"/>
                </a:solidFill>
                <a:latin typeface="Calibri"/>
                <a:cs typeface="Calibri"/>
              </a:rPr>
              <a:t>s	</a:t>
            </a:r>
            <a:r>
              <a:rPr sz="1650" spc="-15" baseline="252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650" baseline="2525" dirty="0">
                <a:solidFill>
                  <a:srgbClr val="2E2E2E"/>
                </a:solidFill>
                <a:latin typeface="Calibri"/>
                <a:cs typeface="Calibri"/>
              </a:rPr>
              <a:t>f	</a:t>
            </a:r>
            <a:r>
              <a:rPr sz="1650" spc="-7" baseline="2525" dirty="0">
                <a:solidFill>
                  <a:srgbClr val="2E2E2E"/>
                </a:solidFill>
                <a:latin typeface="Calibri"/>
                <a:cs typeface="Calibri"/>
              </a:rPr>
              <a:t>f</a:t>
            </a:r>
            <a:r>
              <a:rPr sz="1650" spc="-15" baseline="252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650" spc="-7" baseline="2525" dirty="0">
                <a:solidFill>
                  <a:srgbClr val="2E2E2E"/>
                </a:solidFill>
                <a:latin typeface="Calibri"/>
                <a:cs typeface="Calibri"/>
              </a:rPr>
              <a:t>llo</a:t>
            </a:r>
            <a:r>
              <a:rPr sz="1650" baseline="2525" dirty="0">
                <a:solidFill>
                  <a:srgbClr val="2E2E2E"/>
                </a:solidFill>
                <a:latin typeface="Calibri"/>
                <a:cs typeface="Calibri"/>
              </a:rPr>
              <a:t>w</a:t>
            </a:r>
            <a:r>
              <a:rPr sz="1650" spc="15" baseline="252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650" spc="-7" baseline="252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650" baseline="2525" dirty="0">
                <a:solidFill>
                  <a:srgbClr val="2E2E2E"/>
                </a:solidFill>
                <a:latin typeface="Calibri"/>
                <a:cs typeface="Calibri"/>
              </a:rPr>
              <a:t>g	s</a:t>
            </a:r>
            <a:r>
              <a:rPr sz="1650" spc="-15" baseline="2525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650" spc="-7" baseline="252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650" spc="-15" baseline="2525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650" spc="15" baseline="2525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650" spc="-22" baseline="2525" dirty="0">
                <a:solidFill>
                  <a:srgbClr val="2E2E2E"/>
                </a:solidFill>
                <a:latin typeface="Calibri"/>
                <a:cs typeface="Calibri"/>
              </a:rPr>
              <a:t>-</a:t>
            </a:r>
            <a:r>
              <a:rPr sz="1650" spc="-15" baseline="252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650" spc="-7" baseline="2525" dirty="0">
                <a:solidFill>
                  <a:srgbClr val="2E2E2E"/>
                </a:solidFill>
                <a:latin typeface="Calibri"/>
                <a:cs typeface="Calibri"/>
              </a:rPr>
              <a:t>f</a:t>
            </a:r>
            <a:r>
              <a:rPr sz="1650" spc="-22" baseline="2525" dirty="0">
                <a:solidFill>
                  <a:srgbClr val="2E2E2E"/>
                </a:solidFill>
                <a:latin typeface="Calibri"/>
                <a:cs typeface="Calibri"/>
              </a:rPr>
              <a:t>-</a:t>
            </a:r>
            <a:r>
              <a:rPr sz="1650" spc="-15" baseline="2525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650" spc="-30" baseline="2525" dirty="0">
                <a:solidFill>
                  <a:srgbClr val="2E2E2E"/>
                </a:solidFill>
                <a:latin typeface="Calibri"/>
                <a:cs typeface="Calibri"/>
              </a:rPr>
              <a:t>h</a:t>
            </a:r>
            <a:r>
              <a:rPr sz="1650" baseline="2525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650" spc="-7" baseline="2525" dirty="0">
                <a:solidFill>
                  <a:srgbClr val="2E2E2E"/>
                </a:solidFill>
                <a:latin typeface="Calibri"/>
                <a:cs typeface="Calibri"/>
              </a:rPr>
              <a:t>-</a:t>
            </a:r>
            <a:r>
              <a:rPr sz="1650" baseline="2525" dirty="0">
                <a:solidFill>
                  <a:srgbClr val="2E2E2E"/>
                </a:solidFill>
                <a:latin typeface="Calibri"/>
                <a:cs typeface="Calibri"/>
              </a:rPr>
              <a:t>art	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b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ri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	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or 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und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erg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e,</a:t>
            </a:r>
            <a:r>
              <a:rPr sz="1100" spc="-9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stu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: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605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Aco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Vib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rat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ed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Micro</a:t>
            </a:r>
            <a:r>
              <a:rPr sz="1100" spc="-8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Mech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m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pu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er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ed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er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Dy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Mac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ery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er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spc="-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Flui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Mech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eat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Transfer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om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b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Fl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Dia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Mac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Met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l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y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nuf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ac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ri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spc="-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90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Mech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Rapid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Prototyping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Manufacturing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ol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Mech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om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p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si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Fab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ric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Im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8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Mec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Micr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-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ha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287020" algn="l"/>
                <a:tab pos="287655" algn="l"/>
              </a:tabLst>
            </a:pP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MS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0111" y="826617"/>
            <a:ext cx="3939540" cy="171703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00355" indent="-274955">
              <a:lnSpc>
                <a:spcPct val="100000"/>
              </a:lnSpc>
              <a:spcBef>
                <a:spcPts val="195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300355" algn="l"/>
                <a:tab pos="300990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Veh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icle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Dy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>
              <a:latin typeface="Calibri"/>
              <a:cs typeface="Calibri"/>
            </a:endParaRPr>
          </a:p>
          <a:p>
            <a:pPr marL="300355" indent="-27622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300355" algn="l"/>
                <a:tab pos="300990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DT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b="1" spc="-5" dirty="0">
                <a:solidFill>
                  <a:srgbClr val="2E2E2E"/>
                </a:solidFill>
                <a:latin typeface="Calibri"/>
                <a:cs typeface="Calibri"/>
              </a:rPr>
              <a:t>mp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ti</a:t>
            </a:r>
            <a:r>
              <a:rPr sz="1100" b="1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b="1" spc="-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F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b="1" spc="5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il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ti</a:t>
            </a:r>
            <a:r>
              <a:rPr sz="1100" b="1" spc="-2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b="1" spc="-1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b="1" dirty="0">
                <a:solidFill>
                  <a:srgbClr val="2E2E2E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300355" marR="5080" indent="-274320" algn="just">
              <a:lnSpc>
                <a:spcPct val="114199"/>
              </a:lnSpc>
              <a:spcBef>
                <a:spcPts val="20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300990" algn="l"/>
              </a:tabLst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High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workstations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equipped with extensive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scientific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engineering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softwares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such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Rapid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Prototyping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&amp;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Manufacturing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LabANSYS,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MATLAB,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FLUENT, MAPLE, Solid Edge,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cs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,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y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erw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rks,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ADAMS,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LMS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Vi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rtu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,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VA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etc.</a:t>
            </a:r>
            <a:endParaRPr sz="1100">
              <a:latin typeface="Calibri"/>
              <a:cs typeface="Calibri"/>
            </a:endParaRPr>
          </a:p>
          <a:p>
            <a:pPr marL="300355" marR="41275" indent="-274320" algn="just">
              <a:lnSpc>
                <a:spcPct val="113599"/>
              </a:lnSpc>
              <a:spcBef>
                <a:spcPts val="15"/>
              </a:spcBef>
              <a:buClr>
                <a:srgbClr val="AC0000"/>
              </a:buClr>
              <a:buSzPct val="59090"/>
              <a:buFont typeface="Wingdings"/>
              <a:buChar char=""/>
              <a:tabLst>
                <a:tab pos="300990" algn="l"/>
              </a:tabLst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state-of-the-art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High Performance Computing cluster is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also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available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perform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computationally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intensive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research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00471" y="2596896"/>
            <a:ext cx="3682365" cy="1917700"/>
            <a:chOff x="5300471" y="2596896"/>
            <a:chExt cx="3682365" cy="19177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0471" y="2633472"/>
              <a:ext cx="2924555" cy="18257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2543" y="2596896"/>
              <a:ext cx="819911" cy="1917192"/>
            </a:xfrm>
            <a:prstGeom prst="rect">
              <a:avLst/>
            </a:prstGeom>
          </p:spPr>
        </p:pic>
      </p:grpSp>
      <p:pic>
        <p:nvPicPr>
          <p:cNvPr id="9" name="object 3">
            <a:extLst>
              <a:ext uri="{FF2B5EF4-FFF2-40B4-BE49-F238E27FC236}">
                <a16:creationId xmlns:a16="http://schemas.microsoft.com/office/drawing/2014/main" id="{00D6BE71-4E21-3289-971F-6647E87109A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1315468"/>
            <a:ext cx="1537092" cy="125945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91" y="140335"/>
            <a:ext cx="275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FF00"/>
                </a:solidFill>
              </a:rPr>
              <a:t>Faculty</a:t>
            </a:r>
            <a:r>
              <a:rPr spc="-2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and</a:t>
            </a:r>
            <a:r>
              <a:rPr spc="-6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Research</a:t>
            </a:r>
            <a:r>
              <a:rPr spc="-5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Areas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283" y="557332"/>
            <a:ext cx="68287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For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research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areas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and</a:t>
            </a:r>
            <a:r>
              <a:rPr sz="2800" b="1" dirty="0">
                <a:latin typeface="Times New Roman"/>
                <a:cs typeface="Times New Roman"/>
              </a:rPr>
              <a:t> faculty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interests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visit:</a:t>
            </a:r>
            <a:endParaRPr sz="2800" dirty="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</a:pP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934F70"/>
                  </a:solidFill>
                </a:uFill>
                <a:latin typeface="Times New Roman"/>
                <a:cs typeface="Times New Roman"/>
                <a:hlinkClick r:id="rId2"/>
              </a:rPr>
              <a:t>https://mae.iith.ac.in/faculty-directory.html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4D75F20-BDA4-4C81-8C9C-FC630B006386}"/>
              </a:ext>
            </a:extLst>
          </p:cNvPr>
          <p:cNvSpPr txBox="1"/>
          <p:nvPr/>
        </p:nvSpPr>
        <p:spPr>
          <a:xfrm>
            <a:off x="1167283" y="1687823"/>
            <a:ext cx="682879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2800" b="1" spc="-5" dirty="0">
                <a:latin typeface="Times New Roman"/>
                <a:cs typeface="Times New Roman"/>
              </a:rPr>
              <a:t>Faculties having project-based vacancies:</a:t>
            </a:r>
            <a:endParaRPr lang="en-IN" sz="2000" b="1" spc="-5" dirty="0">
              <a:latin typeface="Times New Roman"/>
              <a:cs typeface="Times New Roman"/>
            </a:endParaRPr>
          </a:p>
          <a:p>
            <a:pPr marL="527050" indent="-51435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8179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" dirty="0">
                <a:latin typeface="Times New Roman"/>
                <a:cs typeface="Times New Roman"/>
              </a:rPr>
              <a:t>Contact </a:t>
            </a:r>
            <a:r>
              <a:rPr lang="en-US" b="1" spc="-5" dirty="0">
                <a:latin typeface="Times New Roman"/>
                <a:cs typeface="Times New Roman"/>
                <a:hlinkClick r:id="rId3"/>
              </a:rPr>
              <a:t>office@mae.iith.ac.in</a:t>
            </a:r>
            <a:r>
              <a:rPr lang="en-US" b="1" spc="-5" dirty="0">
                <a:latin typeface="Times New Roman"/>
                <a:cs typeface="Times New Roman"/>
              </a:rPr>
              <a:t> or </a:t>
            </a:r>
            <a:r>
              <a:rPr lang="en-US" b="1" spc="-5" dirty="0">
                <a:latin typeface="Times New Roman"/>
                <a:cs typeface="Times New Roman"/>
                <a:hlinkClick r:id="rId4"/>
              </a:rPr>
              <a:t>dpgc@mae.iith.ac.in</a:t>
            </a:r>
            <a:r>
              <a:rPr lang="en-US" b="1" spc="-5" dirty="0">
                <a:latin typeface="Times New Roman"/>
                <a:cs typeface="Times New Roman"/>
              </a:rPr>
              <a:t> </a:t>
            </a:r>
            <a:endParaRPr lang="en-IN" b="1" spc="-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" y="140335"/>
            <a:ext cx="2567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FFFF00"/>
                </a:solidFill>
              </a:rPr>
              <a:t>The</a:t>
            </a:r>
            <a:r>
              <a:rPr spc="114" dirty="0">
                <a:solidFill>
                  <a:srgbClr val="FFFF00"/>
                </a:solidFill>
              </a:rPr>
              <a:t> </a:t>
            </a:r>
            <a:r>
              <a:rPr spc="110" dirty="0">
                <a:solidFill>
                  <a:srgbClr val="FFFF00"/>
                </a:solidFill>
              </a:rPr>
              <a:t>Admission</a:t>
            </a:r>
            <a:r>
              <a:rPr spc="100" dirty="0">
                <a:solidFill>
                  <a:srgbClr val="FFFF00"/>
                </a:solidFill>
              </a:rPr>
              <a:t> </a:t>
            </a:r>
            <a:r>
              <a:rPr spc="90" dirty="0">
                <a:solidFill>
                  <a:srgbClr val="FFFF00"/>
                </a:solidFill>
              </a:rPr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850" y="907406"/>
            <a:ext cx="8858885" cy="39560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967605">
              <a:lnSpc>
                <a:spcPct val="100000"/>
              </a:lnSpc>
              <a:spcBef>
                <a:spcPts val="340"/>
              </a:spcBef>
            </a:pP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400" b="1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Streams</a:t>
            </a:r>
            <a:r>
              <a:rPr sz="1400" b="1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400" b="1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which</a:t>
            </a:r>
            <a:r>
              <a:rPr sz="1400" b="1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400" b="1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Apply</a:t>
            </a:r>
            <a:r>
              <a:rPr sz="1400" dirty="0">
                <a:solidFill>
                  <a:srgbClr val="2E2E2E"/>
                </a:solidFill>
                <a:latin typeface="Calibri"/>
                <a:cs typeface="Calibri"/>
              </a:rPr>
              <a:t>:</a:t>
            </a:r>
            <a:r>
              <a:rPr sz="14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2E2E"/>
                </a:solidFill>
                <a:latin typeface="Calibri"/>
                <a:cs typeface="Calibri"/>
              </a:rPr>
              <a:t>-</a:t>
            </a:r>
            <a:endParaRPr sz="1400" dirty="0">
              <a:latin typeface="Calibri"/>
              <a:cs typeface="Calibri"/>
            </a:endParaRPr>
          </a:p>
          <a:p>
            <a:pPr marL="4967605">
              <a:lnSpc>
                <a:spcPct val="100000"/>
              </a:lnSpc>
              <a:spcBef>
                <a:spcPts val="19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There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are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Four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Departmental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Streams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which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student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can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apply</a:t>
            </a:r>
            <a:endParaRPr sz="1100" dirty="0">
              <a:latin typeface="Calibri"/>
              <a:cs typeface="Calibri"/>
            </a:endParaRPr>
          </a:p>
          <a:p>
            <a:pPr marL="4967605">
              <a:lnSpc>
                <a:spcPct val="100000"/>
              </a:lnSpc>
              <a:spcBef>
                <a:spcPts val="140"/>
              </a:spcBef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M.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Tech.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These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are:-</a:t>
            </a:r>
            <a:endParaRPr sz="1100" dirty="0">
              <a:latin typeface="Calibri"/>
              <a:cs typeface="Calibri"/>
            </a:endParaRPr>
          </a:p>
          <a:p>
            <a:pPr marL="4967605" marR="58419" indent="185420">
              <a:lnSpc>
                <a:spcPct val="108200"/>
              </a:lnSpc>
              <a:spcBef>
                <a:spcPts val="7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a) The Mechanics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Design (MAD)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stream; b) The integrated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Design 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Manufacturing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Stream (IDM);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c)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Thermo-Fluid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Engineering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Stream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(TFE)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and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d)</a:t>
            </a:r>
            <a:r>
              <a:rPr sz="1100" spc="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Aerospace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Engineering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Stream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(AE)</a:t>
            </a:r>
            <a:endParaRPr sz="1100" dirty="0">
              <a:latin typeface="Calibri"/>
              <a:cs typeface="Calibri"/>
            </a:endParaRPr>
          </a:p>
          <a:p>
            <a:pPr marL="5028565">
              <a:lnSpc>
                <a:spcPct val="100000"/>
              </a:lnSpc>
              <a:spcBef>
                <a:spcPts val="950"/>
              </a:spcBef>
            </a:pP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Who</a:t>
            </a:r>
            <a:r>
              <a:rPr sz="1400" b="1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can</a:t>
            </a:r>
            <a:r>
              <a:rPr sz="1400" b="1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Apply</a:t>
            </a:r>
            <a:r>
              <a:rPr sz="1400" dirty="0">
                <a:solidFill>
                  <a:srgbClr val="2E2E2E"/>
                </a:solidFill>
                <a:latin typeface="Calibri"/>
                <a:cs typeface="Calibri"/>
              </a:rPr>
              <a:t>:</a:t>
            </a:r>
            <a:r>
              <a:rPr sz="1400" spc="-8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2E2E"/>
                </a:solidFill>
                <a:latin typeface="Calibri"/>
                <a:cs typeface="Calibri"/>
              </a:rPr>
              <a:t>-</a:t>
            </a:r>
            <a:endParaRPr sz="1400" dirty="0">
              <a:latin typeface="Calibri"/>
              <a:cs typeface="Calibri"/>
            </a:endParaRPr>
          </a:p>
          <a:p>
            <a:pPr marL="5073015">
              <a:lnSpc>
                <a:spcPct val="100000"/>
              </a:lnSpc>
              <a:spcBef>
                <a:spcPts val="325"/>
              </a:spcBef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There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are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Four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categories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through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candidate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can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apply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M.</a:t>
            </a:r>
            <a:endParaRPr sz="1100" dirty="0">
              <a:latin typeface="Calibri"/>
              <a:cs typeface="Calibri"/>
            </a:endParaRPr>
          </a:p>
          <a:p>
            <a:pPr marL="5073015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ech</a:t>
            </a:r>
            <a:r>
              <a:rPr sz="1100" spc="-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Pro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ram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 dirty="0">
              <a:latin typeface="Calibri"/>
              <a:cs typeface="Calibri"/>
            </a:endParaRPr>
          </a:p>
          <a:p>
            <a:pPr marL="4966335" marR="86995">
              <a:lnSpc>
                <a:spcPct val="112100"/>
              </a:lnSpc>
              <a:buSzPct val="90909"/>
              <a:buAutoNum type="romanLcParenR"/>
              <a:tabLst>
                <a:tab pos="5044440" algn="l"/>
              </a:tabLst>
            </a:pPr>
            <a:r>
              <a:rPr sz="1100" b="1" i="1" u="sng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MoE</a:t>
            </a:r>
            <a:r>
              <a:rPr sz="1100" b="1" i="1" u="sng" spc="-30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 </a:t>
            </a:r>
            <a:r>
              <a:rPr sz="1100" b="1" i="1" u="sng" spc="-5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Mode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: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Candidates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who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have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qualified GATE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must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register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on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 Common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Offer Acceptance Portal (COAP).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Once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all the COAP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admission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rounds are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over, the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leftover seats are filled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based on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GATE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score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and performance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on written test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and/or interview. The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candidate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can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join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2-Year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M.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Tech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program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through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this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mode.</a:t>
            </a:r>
            <a:endParaRPr sz="1100" dirty="0">
              <a:latin typeface="Calibri"/>
              <a:cs typeface="Calibri"/>
            </a:endParaRPr>
          </a:p>
          <a:p>
            <a:pPr marL="4966335" marR="317500">
              <a:lnSpc>
                <a:spcPct val="111800"/>
              </a:lnSpc>
            </a:pP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Once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admitted,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candidates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are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paid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stipend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according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MoE </a:t>
            </a:r>
            <a:r>
              <a:rPr sz="1100" spc="-22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norms.</a:t>
            </a:r>
            <a:endParaRPr sz="1100" dirty="0">
              <a:latin typeface="Calibri"/>
              <a:cs typeface="Calibri"/>
            </a:endParaRPr>
          </a:p>
          <a:p>
            <a:pPr marL="4966335" marR="224154">
              <a:lnSpc>
                <a:spcPct val="113599"/>
              </a:lnSpc>
              <a:spcBef>
                <a:spcPts val="95"/>
              </a:spcBef>
              <a:buSzPct val="90909"/>
              <a:buAutoNum type="romanLcParenR" startAt="2"/>
              <a:tabLst>
                <a:tab pos="5088890" algn="l"/>
              </a:tabLst>
            </a:pPr>
            <a:r>
              <a:rPr sz="1100" b="1" i="1" u="sng" spc="-10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IIT</a:t>
            </a:r>
            <a:r>
              <a:rPr sz="1100" b="1" i="1" u="sng" spc="-50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 </a:t>
            </a:r>
            <a:r>
              <a:rPr sz="1100" b="1" i="1" u="sng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B.</a:t>
            </a:r>
            <a:r>
              <a:rPr sz="1100" b="1" i="1" u="sng" spc="-5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 Tech</a:t>
            </a:r>
            <a:r>
              <a:rPr sz="1100" b="1" i="1" u="sng" spc="-15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 </a:t>
            </a:r>
            <a:r>
              <a:rPr sz="1100" b="1" i="1" u="sng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Mode</a:t>
            </a:r>
            <a:r>
              <a:rPr sz="1100" b="1" i="1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: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Candidates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who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have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 B. Tech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degree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from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any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IIT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with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CGPA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8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above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can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apply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this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mode.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Once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admitted,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candidates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are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paid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stipend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according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MHRD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norms.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Selection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based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on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written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test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and/or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interview.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It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is</a:t>
            </a:r>
            <a:r>
              <a:rPr sz="1100" spc="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2-year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M.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Tech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program.</a:t>
            </a:r>
            <a:endParaRPr sz="11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06158"/>
              </p:ext>
            </p:extLst>
          </p:nvPr>
        </p:nvGraphicFramePr>
        <p:xfrm>
          <a:off x="127635" y="990854"/>
          <a:ext cx="4820920" cy="1927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917">
                <a:tc>
                  <a:txBody>
                    <a:bodyPr/>
                    <a:lstStyle/>
                    <a:p>
                      <a:pPr marL="6985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B.</a:t>
                      </a:r>
                      <a:r>
                        <a:rPr sz="1000" b="1" spc="-3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Tech</a:t>
                      </a:r>
                      <a:r>
                        <a:rPr sz="1000" b="1" spc="-4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Stream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70"/>
                        </a:lnSpc>
                      </a:pP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GAT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SCO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1000" b="1" spc="-3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000" b="1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5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RD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candidates)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70"/>
                        </a:lnSpc>
                      </a:pP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Eligibility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63">
                <a:tc rowSpan="3">
                  <a:txBody>
                    <a:bodyPr/>
                    <a:lstStyle/>
                    <a:p>
                      <a:pPr marL="69850">
                        <a:lnSpc>
                          <a:spcPts val="1170"/>
                        </a:lnSpc>
                      </a:pP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Either</a:t>
                      </a:r>
                      <a:r>
                        <a:rPr sz="1000" b="1" spc="-3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000" b="1" spc="-4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:-</a:t>
                      </a:r>
                      <a:r>
                        <a:rPr sz="1000" b="1" spc="-3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Mechanical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69850" marR="542925">
                        <a:lnSpc>
                          <a:spcPct val="10600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Engineering, 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eros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b="1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neer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000" b="1" spc="-3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omo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bil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000" b="1" spc="-4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ro</a:t>
                      </a:r>
                      <a:r>
                        <a:rPr sz="1000" b="1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cti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000" b="1" spc="-3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69850" marR="390525">
                        <a:lnSpc>
                          <a:spcPct val="112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Industrial Engineering, 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anu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000" b="1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ng</a:t>
                      </a:r>
                      <a:r>
                        <a:rPr sz="1000" b="1" spc="-6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neer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70"/>
                        </a:lnSpc>
                      </a:pP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cha</a:t>
                      </a:r>
                      <a:r>
                        <a:rPr sz="1000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sz="1000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spc="-7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Engine</a:t>
                      </a:r>
                      <a:r>
                        <a:rPr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10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70"/>
                        </a:lnSpc>
                      </a:pP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MAD,</a:t>
                      </a:r>
                      <a:r>
                        <a:rPr sz="10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E,</a:t>
                      </a:r>
                      <a:r>
                        <a:rPr sz="1000" spc="-5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IDM,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5"/>
                        </a:lnSpc>
                      </a:pPr>
                      <a:r>
                        <a:rPr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Aerospace</a:t>
                      </a:r>
                      <a:r>
                        <a:rPr sz="1000" spc="-5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Engineering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95"/>
                        </a:lnSpc>
                      </a:pPr>
                      <a:r>
                        <a:rPr lang="en-US"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MAD,</a:t>
                      </a:r>
                      <a:r>
                        <a:rPr lang="en-US" sz="10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lang="en-US"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E,</a:t>
                      </a:r>
                      <a:r>
                        <a:rPr lang="en-US" sz="1000" spc="-3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AE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9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5"/>
                        </a:lnSpc>
                      </a:pP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Production</a:t>
                      </a:r>
                      <a:r>
                        <a:rPr sz="1000" spc="-5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Engine</a:t>
                      </a:r>
                      <a:r>
                        <a:rPr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10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70"/>
                        </a:lnSpc>
                      </a:pPr>
                      <a:r>
                        <a:rPr lang="en-US"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IDM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22">
                <a:tc>
                  <a:txBody>
                    <a:bodyPr/>
                    <a:lstStyle/>
                    <a:p>
                      <a:pPr marL="69850">
                        <a:lnSpc>
                          <a:spcPts val="1170"/>
                        </a:lnSpc>
                      </a:pP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Engineering</a:t>
                      </a:r>
                      <a:r>
                        <a:rPr sz="1000" b="1" spc="-5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b="1" spc="-2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AESI</a:t>
                      </a:r>
                      <a:r>
                        <a:rPr sz="1000" b="1" spc="-3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degree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950"/>
                        </a:lnSpc>
                      </a:pP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erosp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4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erin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-4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Mec</a:t>
                      </a:r>
                      <a:r>
                        <a:rPr sz="800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han</a:t>
                      </a:r>
                      <a:r>
                        <a:rPr sz="8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sz="800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69850" marR="482600">
                        <a:lnSpc>
                          <a:spcPct val="114999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erin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-6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roduc</a:t>
                      </a:r>
                      <a:r>
                        <a:rPr sz="8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-4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and  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8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800" spc="-4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8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ering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70"/>
                        </a:lnSpc>
                      </a:pPr>
                      <a:r>
                        <a:rPr sz="10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90258"/>
              </p:ext>
            </p:extLst>
          </p:nvPr>
        </p:nvGraphicFramePr>
        <p:xfrm>
          <a:off x="127635" y="3156077"/>
          <a:ext cx="4817110" cy="1320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4">
                <a:tc>
                  <a:txBody>
                    <a:bodyPr/>
                    <a:lstStyle/>
                    <a:p>
                      <a:pPr marL="6985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B.</a:t>
                      </a:r>
                      <a:r>
                        <a:rPr sz="1000" b="1" spc="-3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Tech</a:t>
                      </a:r>
                      <a:r>
                        <a:rPr sz="1000" b="1" spc="-4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Stream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0"/>
                        </a:lnSpc>
                      </a:pP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Eligibility</a:t>
                      </a:r>
                      <a:r>
                        <a:rPr sz="1000" b="1" spc="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(IIT</a:t>
                      </a:r>
                      <a:r>
                        <a:rPr sz="1000" b="1" spc="-3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b="1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non-MHRD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candidates)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marL="69850">
                        <a:lnSpc>
                          <a:spcPts val="1175"/>
                        </a:lnSpc>
                      </a:pPr>
                      <a:r>
                        <a:rPr sz="1000" b="1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echan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cal</a:t>
                      </a:r>
                      <a:r>
                        <a:rPr sz="1000" b="1" spc="-5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neer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5"/>
                        </a:lnSpc>
                      </a:pP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MAD,</a:t>
                      </a:r>
                      <a:r>
                        <a:rPr sz="10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E,</a:t>
                      </a:r>
                      <a:r>
                        <a:rPr sz="1000" spc="-5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IDM,</a:t>
                      </a:r>
                      <a:r>
                        <a:rPr sz="10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03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eros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b="1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-5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neer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MAD,</a:t>
                      </a:r>
                      <a:r>
                        <a:rPr sz="10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E,</a:t>
                      </a:r>
                      <a:r>
                        <a:rPr sz="1000" spc="-3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75">
                <a:tc>
                  <a:txBody>
                    <a:bodyPr/>
                    <a:lstStyle/>
                    <a:p>
                      <a:pPr marL="69850">
                        <a:lnSpc>
                          <a:spcPts val="1175"/>
                        </a:lnSpc>
                      </a:pP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ut</a:t>
                      </a:r>
                      <a:r>
                        <a:rPr sz="1000" b="1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4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gi</a:t>
                      </a:r>
                      <a:r>
                        <a:rPr sz="1000" b="1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eer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5"/>
                        </a:lnSpc>
                      </a:pP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MAD,</a:t>
                      </a:r>
                      <a:r>
                        <a:rPr sz="10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00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E,</a:t>
                      </a:r>
                      <a:r>
                        <a:rPr sz="1000" spc="-3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marL="69850">
                        <a:lnSpc>
                          <a:spcPts val="1175"/>
                        </a:lnSpc>
                      </a:pP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Production</a:t>
                      </a:r>
                      <a:r>
                        <a:rPr sz="1000" b="1" spc="-3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b="1" spc="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Industrial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Engg,</a:t>
                      </a:r>
                      <a:r>
                        <a:rPr sz="1000" b="1" spc="2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Manufacturing</a:t>
                      </a:r>
                      <a:r>
                        <a:rPr sz="1000" b="1" spc="-4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Engg.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5"/>
                        </a:lnSpc>
                      </a:pPr>
                      <a:r>
                        <a:rPr sz="1000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IDM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376">
                <a:tc>
                  <a:txBody>
                    <a:bodyPr/>
                    <a:lstStyle/>
                    <a:p>
                      <a:pPr marL="69850">
                        <a:lnSpc>
                          <a:spcPts val="1180"/>
                        </a:lnSpc>
                      </a:pP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sz="1000" b="1" spc="-1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Engg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b="1" spc="-2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AESI</a:t>
                      </a:r>
                      <a:r>
                        <a:rPr sz="1000" b="1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Degree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80"/>
                        </a:lnSpc>
                      </a:pPr>
                      <a:r>
                        <a:rPr sz="1000" spc="-20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AE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850" y="523722"/>
            <a:ext cx="8794750" cy="2388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6055">
              <a:lnSpc>
                <a:spcPct val="112200"/>
              </a:lnSpc>
              <a:spcBef>
                <a:spcPts val="105"/>
              </a:spcBef>
              <a:buFont typeface="Calibri"/>
              <a:buAutoNum type="romanLcParenR" startAt="3"/>
              <a:tabLst>
                <a:tab pos="368300" algn="l"/>
              </a:tabLst>
            </a:pPr>
            <a:r>
              <a:rPr lang="en-IN" sz="1100" b="1" i="1" u="sng" spc="-5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Project </a:t>
            </a:r>
            <a:r>
              <a:rPr lang="en-IN" sz="1100" b="1" i="1" u="sng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Mode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: GATE-qualified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candidates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or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candidates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with at least 6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months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experience in the MAE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department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IITH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can join the 3-Year M. Tech program. </a:t>
            </a:r>
            <a:r>
              <a:rPr lang="en-IN" sz="1100" spc="-10" dirty="0">
                <a:solidFill>
                  <a:srgbClr val="2E2E2E"/>
                </a:solidFill>
                <a:latin typeface="Calibri"/>
                <a:cs typeface="Calibri"/>
              </a:rPr>
              <a:t>Admission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is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given to </a:t>
            </a:r>
            <a:r>
              <a:rPr lang="en-IN" sz="1100" spc="-10" dirty="0">
                <a:solidFill>
                  <a:srgbClr val="2E2E2E"/>
                </a:solidFill>
                <a:latin typeface="Calibri"/>
                <a:cs typeface="Calibri"/>
              </a:rPr>
              <a:t>shortlisted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candidates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based on their performance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the written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test and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lang="en-IN"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interview.</a:t>
            </a:r>
            <a:r>
              <a:rPr lang="en-IN"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These</a:t>
            </a:r>
            <a:r>
              <a:rPr lang="en-IN"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spc="-10" dirty="0">
                <a:solidFill>
                  <a:srgbClr val="2E2E2E"/>
                </a:solidFill>
                <a:latin typeface="Calibri"/>
                <a:cs typeface="Calibri"/>
              </a:rPr>
              <a:t>students</a:t>
            </a:r>
            <a:r>
              <a:rPr lang="en-IN"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will</a:t>
            </a:r>
            <a:r>
              <a:rPr lang="en-IN" sz="1100" spc="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work</a:t>
            </a:r>
            <a:r>
              <a:rPr lang="en-IN"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on</a:t>
            </a:r>
            <a:r>
              <a:rPr lang="en-IN"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projects</a:t>
            </a:r>
            <a:r>
              <a:rPr lang="en-IN"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funded by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external</a:t>
            </a:r>
            <a:r>
              <a:rPr lang="en-IN"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agencies</a:t>
            </a:r>
            <a:r>
              <a:rPr lang="en-IN" sz="1100" spc="-25" dirty="0">
                <a:solidFill>
                  <a:srgbClr val="2E2E2E"/>
                </a:solidFill>
                <a:latin typeface="Calibri"/>
                <a:cs typeface="Calibri"/>
              </a:rPr>
              <a:t>, and the funding is subject</a:t>
            </a:r>
            <a:r>
              <a:rPr lang="en-IN"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lang="en-IN"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availability</a:t>
            </a:r>
            <a:r>
              <a:rPr lang="en-IN"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lang="en-IN"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lang="en-IN"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project</a:t>
            </a:r>
            <a:r>
              <a:rPr lang="en-IN"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during</a:t>
            </a:r>
            <a:r>
              <a:rPr lang="en-IN"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lang="en-IN" sz="1100" spc="-10" dirty="0">
                <a:solidFill>
                  <a:srgbClr val="2E2E2E"/>
                </a:solidFill>
                <a:latin typeface="Calibri"/>
                <a:cs typeface="Calibri"/>
              </a:rPr>
              <a:t>selection</a:t>
            </a:r>
            <a:r>
              <a:rPr lang="en-IN"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process.</a:t>
            </a:r>
            <a:r>
              <a:rPr lang="en-IN"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lang="en-IN" sz="1100" spc="-10" dirty="0">
                <a:solidFill>
                  <a:srgbClr val="2E2E2E"/>
                </a:solidFill>
                <a:latin typeface="Calibri"/>
                <a:cs typeface="Calibri"/>
              </a:rPr>
              <a:t>stipend</a:t>
            </a:r>
            <a:r>
              <a:rPr lang="en-IN"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is</a:t>
            </a:r>
            <a:r>
              <a:rPr lang="en-IN"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given</a:t>
            </a:r>
            <a:r>
              <a:rPr lang="en-IN"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lang="en-IN"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these</a:t>
            </a:r>
            <a:r>
              <a:rPr lang="en-IN"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candidates</a:t>
            </a:r>
            <a:r>
              <a:rPr lang="en-IN" sz="1100" spc="-35" dirty="0">
                <a:solidFill>
                  <a:srgbClr val="2E2E2E"/>
                </a:solidFill>
                <a:latin typeface="Calibri"/>
                <a:cs typeface="Calibri"/>
              </a:rPr>
              <a:t>, subject</a:t>
            </a:r>
            <a:r>
              <a:rPr lang="en-IN"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lang="en-IN"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lang="en-IN"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norms</a:t>
            </a:r>
            <a:r>
              <a:rPr lang="en-IN"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lang="en-IN"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lang="en-IN"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funding</a:t>
            </a:r>
            <a:r>
              <a:rPr lang="en-IN"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agency.</a:t>
            </a:r>
            <a:endParaRPr lang="en-IN" sz="1100" dirty="0">
              <a:latin typeface="Calibri"/>
              <a:cs typeface="Calibri"/>
            </a:endParaRPr>
          </a:p>
          <a:p>
            <a:pPr marL="12700" marR="83820" indent="30480">
              <a:lnSpc>
                <a:spcPts val="1490"/>
              </a:lnSpc>
              <a:spcBef>
                <a:spcPts val="60"/>
              </a:spcBef>
              <a:buFont typeface="Calibri"/>
              <a:buAutoNum type="romanLcParenR" startAt="3"/>
              <a:tabLst>
                <a:tab pos="212725" algn="l"/>
              </a:tabLst>
            </a:pPr>
            <a:r>
              <a:rPr lang="en-IN" sz="1100" b="1" i="1" u="sng" spc="-5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Self-Sponsored</a:t>
            </a:r>
            <a:r>
              <a:rPr sz="1100" b="1" i="1" u="sng" spc="-50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 </a:t>
            </a:r>
            <a:r>
              <a:rPr sz="1100" b="1" i="1" u="sng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Calibri"/>
                <a:cs typeface="Calibri"/>
              </a:rPr>
              <a:t>Mode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: </a:t>
            </a:r>
            <a:r>
              <a:rPr lang="en-US" sz="1100" dirty="0">
                <a:solidFill>
                  <a:srgbClr val="2E2E2E"/>
                </a:solidFill>
                <a:latin typeface="Calibri"/>
                <a:cs typeface="Calibri"/>
              </a:rPr>
              <a:t>We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have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started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self-sponsored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2-year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M.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Tech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program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spc="-1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lot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students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have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been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admitted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under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this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category.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Admission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is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given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shortlisted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candidates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based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on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their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performance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on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written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test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 interview.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This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non-subsidized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program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no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financial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support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provided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students.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fee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this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program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approximately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11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Lakh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rupees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two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years.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More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details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about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program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can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be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found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on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IITH website.</a:t>
            </a:r>
            <a:r>
              <a:rPr sz="1100" spc="-9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Candidates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can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apply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any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one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IN" sz="1100" spc="-5" dirty="0">
                <a:solidFill>
                  <a:srgbClr val="2E2E2E"/>
                </a:solidFill>
                <a:latin typeface="Calibri"/>
                <a:cs typeface="Calibri"/>
              </a:rPr>
              <a:t>streams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 dirty="0">
              <a:latin typeface="Calibri"/>
              <a:cs typeface="Calibri"/>
            </a:endParaRPr>
          </a:p>
          <a:p>
            <a:pPr marL="12700" marR="223520">
              <a:lnSpc>
                <a:spcPct val="111800"/>
              </a:lnSpc>
              <a:spcBef>
                <a:spcPts val="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eligibility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requirements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various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streams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are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listed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Table.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Note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that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lang="en-US" sz="1100" spc="-5" dirty="0">
                <a:solidFill>
                  <a:srgbClr val="2E2E2E"/>
                </a:solidFill>
                <a:latin typeface="Calibri"/>
                <a:cs typeface="Calibri"/>
              </a:rPr>
              <a:t>a GATE score is not required for self-sponsored, IIT, and project-mode</a:t>
            </a:r>
            <a:r>
              <a:rPr lang="en-IN"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candidates.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Further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Information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is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available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at</a:t>
            </a:r>
            <a:endParaRPr sz="1100" dirty="0">
              <a:latin typeface="Calibri"/>
              <a:cs typeface="Calibri"/>
            </a:endParaRPr>
          </a:p>
          <a:p>
            <a:pPr marL="122555" algn="ctr">
              <a:lnSpc>
                <a:spcPct val="100000"/>
              </a:lnSpc>
              <a:spcBef>
                <a:spcPts val="100"/>
              </a:spcBef>
            </a:pPr>
            <a:r>
              <a:rPr sz="2200" b="1" u="heavy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https://mae.iith.ac.in/grad-admissions.html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85060" y="2942844"/>
            <a:ext cx="4151629" cy="2174875"/>
            <a:chOff x="2385060" y="2942844"/>
            <a:chExt cx="4151629" cy="21748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060" y="2948940"/>
              <a:ext cx="1647443" cy="1103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4216" y="2942844"/>
              <a:ext cx="1181100" cy="11231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6172" y="2942844"/>
              <a:ext cx="1345692" cy="11048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5728" y="4058410"/>
              <a:ext cx="1656588" cy="10591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8872" y="4066030"/>
              <a:ext cx="1484376" cy="10378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436" y="4038598"/>
              <a:ext cx="1143000" cy="10302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0731" y="140335"/>
            <a:ext cx="2567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FFFF00"/>
                </a:solidFill>
              </a:rPr>
              <a:t>The</a:t>
            </a:r>
            <a:r>
              <a:rPr spc="114" dirty="0">
                <a:solidFill>
                  <a:srgbClr val="FFFF00"/>
                </a:solidFill>
              </a:rPr>
              <a:t> </a:t>
            </a:r>
            <a:r>
              <a:rPr spc="110" dirty="0">
                <a:solidFill>
                  <a:srgbClr val="FFFF00"/>
                </a:solidFill>
              </a:rPr>
              <a:t>Admission</a:t>
            </a:r>
            <a:r>
              <a:rPr spc="100" dirty="0">
                <a:solidFill>
                  <a:srgbClr val="FFFF00"/>
                </a:solidFill>
              </a:rPr>
              <a:t> </a:t>
            </a:r>
            <a:r>
              <a:rPr spc="90" dirty="0">
                <a:solidFill>
                  <a:srgbClr val="FFFF00"/>
                </a:solidFill>
              </a:rPr>
              <a:t>Process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276" y="129032"/>
            <a:ext cx="1470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00"/>
                </a:solidFill>
              </a:rPr>
              <a:t>Specializations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090" y="919881"/>
            <a:ext cx="4264660" cy="39985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5240" algn="just">
              <a:lnSpc>
                <a:spcPct val="100000"/>
              </a:lnSpc>
              <a:spcBef>
                <a:spcPts val="865"/>
              </a:spcBef>
            </a:pPr>
            <a:r>
              <a:rPr sz="1400" b="1" spc="-20" dirty="0">
                <a:solidFill>
                  <a:srgbClr val="2E2E2E"/>
                </a:solidFill>
                <a:latin typeface="Calibri"/>
                <a:cs typeface="Calibri"/>
              </a:rPr>
              <a:t>Integrated</a:t>
            </a:r>
            <a:r>
              <a:rPr sz="1400" b="1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Design</a:t>
            </a:r>
            <a:r>
              <a:rPr sz="1400" b="1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&amp;</a:t>
            </a:r>
            <a:r>
              <a:rPr sz="1400" b="1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Manufacturing</a:t>
            </a:r>
            <a:endParaRPr sz="1400">
              <a:latin typeface="Calibri"/>
              <a:cs typeface="Calibri"/>
            </a:endParaRPr>
          </a:p>
          <a:p>
            <a:pPr marL="21590" marR="5080" indent="-9525" algn="just">
              <a:lnSpc>
                <a:spcPct val="102000"/>
              </a:lnSpc>
              <a:spcBef>
                <a:spcPts val="580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growing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complexity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the challenges in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Industry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Research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these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days demand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an interdisciplinary approach. It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be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easily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observed that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industry today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prefers workforce versatile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 both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analysis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practical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implementation;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component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well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as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system design;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theoretical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as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well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as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computational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approaches. 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conventional M.Tech.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pedagogy of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small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number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courses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(8-10) in 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short duration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one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year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limits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implementation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 foregoing.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fractal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program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 Integrated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Design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&amp;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Manufacturing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aims to address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this problem by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fractalizing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 courses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into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modules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varying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credits between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1-3.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student can then gain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wide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knowledge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base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through one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or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two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credits’ modules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greater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depth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through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electives.</a:t>
            </a:r>
            <a:endParaRPr sz="1100">
              <a:latin typeface="Calibri"/>
              <a:cs typeface="Calibri"/>
            </a:endParaRPr>
          </a:p>
          <a:p>
            <a:pPr marL="21590" marR="8890" indent="-9525">
              <a:lnSpc>
                <a:spcPct val="101699"/>
              </a:lnSpc>
              <a:spcBef>
                <a:spcPts val="25"/>
              </a:spcBef>
              <a:tabLst>
                <a:tab pos="1075055" algn="l"/>
                <a:tab pos="2501900" algn="l"/>
                <a:tab pos="3492500" algn="l"/>
                <a:tab pos="4104640" algn="l"/>
              </a:tabLst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compulsory</a:t>
            </a:r>
            <a:r>
              <a:rPr sz="1100" spc="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courses</a:t>
            </a:r>
            <a:r>
              <a:rPr sz="1100" spc="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include</a:t>
            </a:r>
            <a:r>
              <a:rPr sz="1100" spc="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Manufacturing</a:t>
            </a:r>
            <a:r>
              <a:rPr sz="1100" spc="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Processes,</a:t>
            </a:r>
            <a:r>
              <a:rPr sz="1100" spc="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Design</a:t>
            </a:r>
            <a:r>
              <a:rPr sz="1100" spc="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for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Manufacturability</a:t>
            </a:r>
            <a:r>
              <a:rPr sz="1100" spc="18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</a:t>
            </a:r>
            <a:r>
              <a:rPr sz="1100" spc="19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Assembly,</a:t>
            </a:r>
            <a:r>
              <a:rPr sz="1100" spc="19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FEM,</a:t>
            </a:r>
            <a:r>
              <a:rPr sz="1100" spc="1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Computational</a:t>
            </a:r>
            <a:r>
              <a:rPr sz="1100" spc="1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labs</a:t>
            </a:r>
            <a:r>
              <a:rPr sz="1100" spc="1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related</a:t>
            </a:r>
            <a:r>
              <a:rPr sz="1100" spc="1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1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FEM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18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CFD</a:t>
            </a:r>
            <a:r>
              <a:rPr sz="1100" spc="19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analysis,</a:t>
            </a:r>
            <a:r>
              <a:rPr sz="1100" spc="1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Material</a:t>
            </a:r>
            <a:r>
              <a:rPr sz="1100" spc="1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Science</a:t>
            </a:r>
            <a:r>
              <a:rPr sz="1100" spc="1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</a:t>
            </a:r>
            <a:r>
              <a:rPr sz="1100" spc="18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Material</a:t>
            </a:r>
            <a:r>
              <a:rPr sz="1100" spc="1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Selection,</a:t>
            </a:r>
            <a:r>
              <a:rPr sz="1100" spc="1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Scaling</a:t>
            </a:r>
            <a:r>
              <a:rPr sz="1100" spc="1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Laws</a:t>
            </a:r>
            <a:r>
              <a:rPr sz="1100" spc="1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Multi-scale</a:t>
            </a:r>
            <a:r>
              <a:rPr sz="1100" spc="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Manufacture,</a:t>
            </a:r>
            <a:r>
              <a:rPr sz="1100" spc="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Computer</a:t>
            </a:r>
            <a:r>
              <a:rPr sz="1100" spc="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Integrated</a:t>
            </a:r>
            <a:r>
              <a:rPr sz="1100" spc="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Manufacturing,</a:t>
            </a:r>
            <a:r>
              <a:rPr sz="1100" spc="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Elasticity</a:t>
            </a:r>
            <a:r>
              <a:rPr sz="1100" spc="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Plasticity,</a:t>
            </a:r>
            <a:r>
              <a:rPr sz="1100" spc="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Fluid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Mechanics</a:t>
            </a:r>
            <a:r>
              <a:rPr sz="1100" spc="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Heat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Transfer,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Process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Control</a:t>
            </a:r>
            <a:r>
              <a:rPr sz="1100" spc="2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Optimization,</a:t>
            </a:r>
            <a:r>
              <a:rPr sz="1100" spc="20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Artificial</a:t>
            </a:r>
            <a:r>
              <a:rPr sz="1100" spc="2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Intelligence.</a:t>
            </a:r>
            <a:r>
              <a:rPr sz="1100" spc="20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2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</a:t>
            </a:r>
            <a:r>
              <a:rPr sz="1100" spc="2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can</a:t>
            </a:r>
            <a:r>
              <a:rPr sz="1100" spc="2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choose</a:t>
            </a:r>
            <a:r>
              <a:rPr sz="1100" spc="2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19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core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manufacturing</a:t>
            </a:r>
            <a:r>
              <a:rPr sz="1100" spc="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elective</a:t>
            </a:r>
            <a:r>
              <a:rPr sz="1100" spc="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from</a:t>
            </a:r>
            <a:r>
              <a:rPr sz="1100" spc="8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advance</a:t>
            </a:r>
            <a:r>
              <a:rPr sz="1100" spc="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courses</a:t>
            </a:r>
            <a:r>
              <a:rPr sz="1100" spc="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9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material</a:t>
            </a:r>
            <a:r>
              <a:rPr sz="1100" spc="10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removal,</a:t>
            </a:r>
            <a:r>
              <a:rPr sz="1100" spc="9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joining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generative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process.</a:t>
            </a:r>
            <a:r>
              <a:rPr sz="1100" spc="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addition,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open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electives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can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be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chosen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from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22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following</a:t>
            </a:r>
            <a:r>
              <a:rPr sz="1100" spc="1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list</a:t>
            </a:r>
            <a:r>
              <a:rPr sz="1100" spc="1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1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tentative</a:t>
            </a:r>
            <a:r>
              <a:rPr sz="1100" spc="1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electives:</a:t>
            </a:r>
            <a:r>
              <a:rPr sz="1100" spc="1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Automation</a:t>
            </a:r>
            <a:r>
              <a:rPr sz="1100" spc="1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</a:t>
            </a:r>
            <a:r>
              <a:rPr sz="1100" spc="1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Robotics,</a:t>
            </a:r>
            <a:r>
              <a:rPr sz="1100" spc="1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Additive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Manufacturing,	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Micro-Manufacturing,	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Measurement	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Science	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6253" y="1018413"/>
            <a:ext cx="4251960" cy="5365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70"/>
              </a:spcBef>
            </a:pP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Techniques,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Reliability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Fault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Diagnostics,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Fatigue, Fracture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&amp;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Life Cycle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Estimation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etc.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(Note: most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these courses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are 1-credit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i.e., one-third of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duration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normal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course).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2726" y="3711641"/>
            <a:ext cx="4266565" cy="132143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44"/>
              </a:spcBef>
            </a:pP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Th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2E2E2E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-</a:t>
            </a:r>
            <a:r>
              <a:rPr sz="1400" b="1" spc="-25" dirty="0">
                <a:solidFill>
                  <a:srgbClr val="2E2E2E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l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id</a:t>
            </a:r>
            <a:r>
              <a:rPr sz="1400" b="1" spc="-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En</a:t>
            </a: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er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  <a:p>
            <a:pPr marL="27305" marR="5080" indent="-6350" algn="just">
              <a:lnSpc>
                <a:spcPct val="111200"/>
              </a:lnSpc>
              <a:spcBef>
                <a:spcPts val="440"/>
              </a:spcBef>
            </a:pP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Utilization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efficient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management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fluid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flow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energy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conversion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are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important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aspects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in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almost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all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engineering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applications.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In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this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discipline,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the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are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exposed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fundamental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and</a:t>
            </a:r>
            <a:r>
              <a:rPr sz="1100" spc="2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advanced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concepts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fluid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mechanics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energy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transfer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through course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works and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research.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learn</a:t>
            </a:r>
            <a:r>
              <a:rPr sz="1100" spc="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theoretical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concepts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through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course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1267" y="1563624"/>
            <a:ext cx="3938016" cy="21015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850" y="528383"/>
            <a:ext cx="4251960" cy="4499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algn="just">
              <a:lnSpc>
                <a:spcPct val="110900"/>
              </a:lnSpc>
              <a:spcBef>
                <a:spcPts val="95"/>
              </a:spcBef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works and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get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hands-on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experience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through laboratory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work.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They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also get </a:t>
            </a:r>
            <a:r>
              <a:rPr sz="1100" spc="-2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taste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cutting-edge research through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their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thesis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work.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end, the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graduating students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are trained in skills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that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are highly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sought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after by the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industry. Additionally, students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who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are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interested in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research have the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necessary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technical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expertise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pursue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Ph.D.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degree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India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or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abroad.</a:t>
            </a:r>
            <a:endParaRPr sz="1100">
              <a:latin typeface="Calibri"/>
              <a:cs typeface="Calibri"/>
            </a:endParaRPr>
          </a:p>
          <a:p>
            <a:pPr marL="12700" marR="172085" indent="30480">
              <a:lnSpc>
                <a:spcPct val="110000"/>
              </a:lnSpc>
              <a:spcBef>
                <a:spcPts val="980"/>
              </a:spcBef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itial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y,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stu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take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fund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al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rses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ke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va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fl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id 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mechanics,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heat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transfer, CFD,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combustion,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along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with a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course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on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mathematics,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which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prepare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them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advanced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courses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field.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These advanced courses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are in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CFD, Interfacial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phenomena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including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capillarity, Soft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Matter,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Turbulence,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Reacting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Flows,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Thermodynamics,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Combustion,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Optical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Diagnostics,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Compressible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Flow,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IC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Engines,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etc.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Students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also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get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hands-on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experience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using</a:t>
            </a:r>
            <a:r>
              <a:rPr sz="1100" spc="-5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Wind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Tunnel,</a:t>
            </a:r>
            <a:endParaRPr sz="1100">
              <a:latin typeface="Calibri"/>
              <a:cs typeface="Calibri"/>
            </a:endParaRPr>
          </a:p>
          <a:p>
            <a:pPr marL="12700" marR="74930">
              <a:lnSpc>
                <a:spcPct val="110000"/>
              </a:lnSpc>
              <a:spcBef>
                <a:spcPts val="750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Advanced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heat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transfer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experimental test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rigs, and CAE tools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as part of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their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laboratory course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work. In their second year, the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students dedicate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their time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solely towards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thesis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research. Some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the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cutting-edge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research topics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in this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specialization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include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thin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film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dynamics,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at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z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f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n-N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wt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</a:t>
            </a:r>
            <a:r>
              <a:rPr sz="1100" spc="-6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fl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ds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,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lti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ph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ase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fl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ow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or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io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ic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al 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applications, fundamentals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applications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cavitation,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modeling of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wind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turbines, bio-fuels and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their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combustion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characteristics,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electric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vehicles and thermal management of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batteries, advanced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experimental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techniques for fluid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mechanics,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motility and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hydrodynamics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active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soft</a:t>
            </a:r>
            <a:r>
              <a:rPr sz="1100" spc="-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matter.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During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their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thesis</a:t>
            </a:r>
            <a:r>
              <a:rPr sz="1100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research,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get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opportunity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implement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some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advanced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topics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that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they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learnt</a:t>
            </a:r>
            <a:r>
              <a:rPr sz="1100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during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their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1870" y="529183"/>
            <a:ext cx="4256405" cy="439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095">
              <a:lnSpc>
                <a:spcPct val="110000"/>
              </a:lnSpc>
              <a:spcBef>
                <a:spcPts val="100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course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works.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Often,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these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research topics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maybe externally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funded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projects,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therefore,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students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get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chance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on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industrially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relevant</a:t>
            </a:r>
            <a:r>
              <a:rPr sz="1100" spc="-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problems.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Mech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an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400" b="1" spc="-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&amp;</a:t>
            </a:r>
            <a:r>
              <a:rPr sz="1400" b="1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es</a:t>
            </a:r>
            <a:r>
              <a:rPr sz="1400" b="1" spc="5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18415" marR="5080" indent="-6350" algn="just">
              <a:lnSpc>
                <a:spcPct val="111000"/>
              </a:lnSpc>
              <a:spcBef>
                <a:spcPts val="440"/>
              </a:spcBef>
            </a:pP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This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program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aims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at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preparing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an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exciting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career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engineering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analysis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design,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paving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way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an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exciting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career</a:t>
            </a:r>
            <a:r>
              <a:rPr sz="1100" spc="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several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automotive,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aerospace,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energy,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defense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sectors.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GE,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Mercedes-Benz,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Mahindra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Mahindra,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Infotech,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Eaton,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TCE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are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some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 companies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who have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participated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 placements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past. This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program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also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prepares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 for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research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career if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 is interested in pursuing Ph.D.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students </a:t>
            </a:r>
            <a:r>
              <a:rPr sz="1100" spc="5" dirty="0">
                <a:solidFill>
                  <a:srgbClr val="2E2E2E"/>
                </a:solidFill>
                <a:latin typeface="Calibri"/>
                <a:cs typeface="Calibri"/>
              </a:rPr>
              <a:t>will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take the following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compulsory courses: advanced mechanics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solids, finite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element analysis,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dynamics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and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vibration.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Elective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courses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include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fracture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mechanics,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advanced finite element analysis, nonlinear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oscillations,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engineering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noise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 control,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composite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structures,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experimental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solid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mechanics,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multibody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dynamics,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vehicle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dynamics,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advanced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mathematical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tools. State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of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the </a:t>
            </a:r>
            <a:r>
              <a:rPr sz="1100" spc="-2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art </a:t>
            </a:r>
            <a:r>
              <a:rPr sz="1100" spc="-15" dirty="0">
                <a:solidFill>
                  <a:srgbClr val="2E2E2E"/>
                </a:solidFill>
                <a:latin typeface="Calibri"/>
                <a:cs typeface="Calibri"/>
              </a:rPr>
              <a:t>computational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and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experimental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facilities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are </a:t>
            </a:r>
            <a:r>
              <a:rPr sz="1100" spc="-10" dirty="0">
                <a:solidFill>
                  <a:srgbClr val="2E2E2E"/>
                </a:solidFill>
                <a:latin typeface="Calibri"/>
                <a:cs typeface="Calibri"/>
              </a:rPr>
              <a:t>available for carrying out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thesis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work.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Aer</a:t>
            </a:r>
            <a:r>
              <a:rPr sz="1400" b="1" spc="-20" dirty="0">
                <a:solidFill>
                  <a:srgbClr val="2E2E2E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pa</a:t>
            </a:r>
            <a:r>
              <a:rPr sz="1400" b="1" spc="-15" dirty="0">
                <a:solidFill>
                  <a:srgbClr val="2E2E2E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e</a:t>
            </a:r>
            <a:r>
              <a:rPr sz="1400" b="1" spc="-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En</a:t>
            </a: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400" b="1" spc="-15" dirty="0">
                <a:solidFill>
                  <a:srgbClr val="2E2E2E"/>
                </a:solidFill>
                <a:latin typeface="Calibri"/>
                <a:cs typeface="Calibri"/>
              </a:rPr>
              <a:t>ee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ng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master’s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program</a:t>
            </a:r>
            <a:r>
              <a:rPr sz="1100" spc="-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Aerospace</a:t>
            </a:r>
            <a:r>
              <a:rPr sz="1100" spc="-4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Engineering</a:t>
            </a:r>
            <a:r>
              <a:rPr sz="1100" spc="-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trains</a:t>
            </a:r>
            <a:r>
              <a:rPr sz="1100" spc="-1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skilled</a:t>
            </a:r>
            <a:r>
              <a:rPr sz="1100" spc="-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engineers</a:t>
            </a:r>
            <a:r>
              <a:rPr sz="1100" spc="-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for</a:t>
            </a:r>
            <a:endParaRPr sz="1100">
              <a:latin typeface="Calibri"/>
              <a:cs typeface="Calibri"/>
            </a:endParaRPr>
          </a:p>
          <a:p>
            <a:pPr marL="18415" algn="just">
              <a:lnSpc>
                <a:spcPct val="100000"/>
              </a:lnSpc>
              <a:spcBef>
                <a:spcPts val="145"/>
              </a:spcBef>
            </a:pP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their</a:t>
            </a:r>
            <a:r>
              <a:rPr sz="1100" spc="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careers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 in</a:t>
            </a:r>
            <a:r>
              <a:rPr sz="1100" spc="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1100" spc="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Aerospace</a:t>
            </a:r>
            <a:r>
              <a:rPr sz="1100" spc="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industry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and</a:t>
            </a:r>
            <a:r>
              <a:rPr sz="1100" spc="3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related</a:t>
            </a:r>
            <a:r>
              <a:rPr sz="1100" spc="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fields.</a:t>
            </a:r>
            <a:r>
              <a:rPr sz="1100" spc="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At</a:t>
            </a:r>
            <a:r>
              <a:rPr sz="11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E2E2E"/>
                </a:solidFill>
                <a:latin typeface="Calibri"/>
                <a:cs typeface="Calibri"/>
              </a:rPr>
              <a:t>present, </a:t>
            </a:r>
            <a:r>
              <a:rPr sz="1100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276" y="129032"/>
            <a:ext cx="1470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00"/>
                </a:solidFill>
              </a:rPr>
              <a:t>Specializations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2635</Words>
  <Application>Microsoft Office PowerPoint</Application>
  <PresentationFormat>Custom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PowerPoint Presentation</vt:lpstr>
      <vt:lpstr>The Institute</vt:lpstr>
      <vt:lpstr>The Department</vt:lpstr>
      <vt:lpstr>Facilities</vt:lpstr>
      <vt:lpstr>Faculty and Research Areas</vt:lpstr>
      <vt:lpstr>The Admission Process</vt:lpstr>
      <vt:lpstr>The Admission Process</vt:lpstr>
      <vt:lpstr>Specializations</vt:lpstr>
      <vt:lpstr>Specializations</vt:lpstr>
      <vt:lpstr>Specializations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Chandra Prakash</cp:lastModifiedBy>
  <cp:revision>13</cp:revision>
  <dcterms:created xsi:type="dcterms:W3CDTF">2022-09-19T07:46:15Z</dcterms:created>
  <dcterms:modified xsi:type="dcterms:W3CDTF">2024-09-13T08:34:21Z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2022-09-19T00:00:00Z</vt:filetime>
  </property>
</Properties>
</file>