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12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4" r:id="rId6"/>
    <p:sldId id="260" r:id="rId7"/>
    <p:sldId id="266" r:id="rId8"/>
    <p:sldId id="267" r:id="rId9"/>
    <p:sldId id="262" r:id="rId10"/>
    <p:sldId id="268" r:id="rId11"/>
    <p:sldId id="269" r:id="rId12"/>
    <p:sldId id="270" r:id="rId13"/>
    <p:sldId id="271" r:id="rId14"/>
    <p:sldId id="273" r:id="rId15"/>
    <p:sldId id="275" r:id="rId16"/>
    <p:sldId id="274" r:id="rId17"/>
    <p:sldId id="276" r:id="rId18"/>
    <p:sldId id="277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3"/>
    <p:restoredTop sz="94672"/>
  </p:normalViewPr>
  <p:slideViewPr>
    <p:cSldViewPr snapToGrid="0" snapToObjects="1">
      <p:cViewPr>
        <p:scale>
          <a:sx n="150" d="100"/>
          <a:sy n="150" d="100"/>
        </p:scale>
        <p:origin x="90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01545-CC17-CA41-A252-7BC160228FD9}" type="datetimeFigureOut">
              <a:rPr lang="en-US" smtClean="0"/>
              <a:t>1/3/18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DD5E4-B51A-F948-A412-16470DBF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96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DD5E4-B51A-F948-A412-16470DBF38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737D-F28A-1844-BF9E-39F02C1AE20F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395A-2421-1A43-8DBF-04602FCADCFA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F765-4637-5549-85AC-86A8F8AEEDFC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0DC4F-839C-B64D-BB7F-D40FA9F0B9A7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B031-3365-454A-89AC-51EA4A6A2D82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E0F8-BB19-9D4D-B376-6547BB27E77C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2630-E026-6A46-B5F7-E0AC3A1A70C9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5200F-39C2-B647-94E5-3D7F02980BAA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CB7CD-DFDF-E54C-A2BD-822682256D2D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A1B1-17E0-194C-9B94-D3879D689E16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0231-B5A1-BA44-834D-5BC971E1770D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0A99-D7E5-6542-A30C-E3D46B06A62A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C9ED-02EA-AA42-B156-9767E74DFC9E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79EA-22E0-9640-8D98-0A60027D8EAC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2037-2623-8444-9693-CD496DAF9747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60D1-30C0-3944-9D79-603944CFEF67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A4F3BEE-C8C2-A647-8609-6470FF9366D5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3E9BC13-A219-D04E-BAD3-F67E35EFBABD}" type="datetime1">
              <a:rPr lang="en-IN" smtClean="0"/>
              <a:t>03/01/18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82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Querying SQL, NoSQL, and </a:t>
            </a:r>
            <a:r>
              <a:rPr lang="en-US" dirty="0" err="1">
                <a:effectLst/>
              </a:rPr>
              <a:t>NewSQL</a:t>
            </a:r>
            <a:r>
              <a:rPr lang="en-US" dirty="0">
                <a:effectLst/>
              </a:rPr>
              <a:t> databases together and at scale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Bapi Chatterjee</a:t>
            </a:r>
          </a:p>
          <a:p>
            <a:r>
              <a:rPr lang="en-US" dirty="0" smtClean="0"/>
              <a:t>IBM, India Research Lab, New Delhi, 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71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901752" y="1645860"/>
            <a:ext cx="5080596" cy="4627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polystore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76" y="1795411"/>
            <a:ext cx="6316629" cy="4697464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9882814" y="647202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</a:t>
            </a:r>
            <a:r>
              <a:rPr lang="en-US" dirty="0" err="1">
                <a:effectLst/>
              </a:rPr>
              <a:t>S</a:t>
            </a:r>
            <a:r>
              <a:rPr lang="en-US" dirty="0" err="1" smtClean="0">
                <a:effectLst/>
              </a:rPr>
              <a:t>rikanta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Bedathur</a:t>
            </a:r>
            <a:r>
              <a:rPr lang="en-US" dirty="0" smtClean="0">
                <a:effectLst/>
              </a:rPr>
              <a:t> et al.</a:t>
            </a:r>
            <a:r>
              <a:rPr lang="en-US" dirty="0" smtClean="0"/>
              <a:t>, 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69394" y="1897626"/>
            <a:ext cx="4912954" cy="409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60"/>
              </a:lnSpc>
              <a:spcAft>
                <a:spcPts val="125"/>
              </a:spcAft>
              <a:buFont typeface="Arial" charset="0"/>
              <a:buChar char="•"/>
            </a:pPr>
            <a:r>
              <a:rPr lang="en-US" dirty="0" smtClean="0"/>
              <a:t>Describe </a:t>
            </a:r>
            <a:r>
              <a:rPr lang="en-US" dirty="0"/>
              <a:t>queries in a common </a:t>
            </a:r>
            <a:r>
              <a:rPr lang="en-US" dirty="0" smtClean="0"/>
              <a:t>language</a:t>
            </a:r>
          </a:p>
          <a:p>
            <a:pPr marL="285750" indent="-285750">
              <a:lnSpc>
                <a:spcPts val="2160"/>
              </a:lnSpc>
              <a:spcAft>
                <a:spcPts val="125"/>
              </a:spcAft>
              <a:buFont typeface="Arial" charset="0"/>
              <a:buChar char="•"/>
            </a:pPr>
            <a:r>
              <a:rPr lang="en-US" dirty="0" smtClean="0"/>
              <a:t>Break </a:t>
            </a:r>
            <a:r>
              <a:rPr lang="en-US" dirty="0"/>
              <a:t>down the query execution into individual components</a:t>
            </a:r>
          </a:p>
          <a:p>
            <a:pPr marL="285750" indent="-285750">
              <a:lnSpc>
                <a:spcPts val="2160"/>
              </a:lnSpc>
              <a:spcAft>
                <a:spcPts val="125"/>
              </a:spcAft>
              <a:buFont typeface="Arial" charset="0"/>
              <a:buChar char="•"/>
            </a:pPr>
            <a:r>
              <a:rPr lang="en-US" dirty="0" smtClean="0"/>
              <a:t>Know </a:t>
            </a:r>
            <a:r>
              <a:rPr lang="en-US" dirty="0"/>
              <a:t>where datasets are and what they contain</a:t>
            </a:r>
          </a:p>
          <a:p>
            <a:pPr marL="285750" indent="-285750">
              <a:lnSpc>
                <a:spcPts val="2160"/>
              </a:lnSpc>
              <a:spcAft>
                <a:spcPts val="125"/>
              </a:spcAft>
              <a:buFont typeface="Arial" charset="0"/>
              <a:buChar char="•"/>
            </a:pPr>
            <a:r>
              <a:rPr lang="en-US" dirty="0" smtClean="0"/>
              <a:t>Understand </a:t>
            </a:r>
            <a:r>
              <a:rPr lang="en-US" dirty="0"/>
              <a:t>the query execution strength of each engine</a:t>
            </a:r>
          </a:p>
          <a:p>
            <a:pPr marL="285750" indent="-285750">
              <a:lnSpc>
                <a:spcPts val="2160"/>
              </a:lnSpc>
              <a:spcAft>
                <a:spcPts val="125"/>
              </a:spcAft>
              <a:buFont typeface="Arial" charset="0"/>
              <a:buChar char="•"/>
            </a:pPr>
            <a:r>
              <a:rPr lang="en-US" dirty="0" smtClean="0"/>
              <a:t>Support </a:t>
            </a:r>
            <a:r>
              <a:rPr lang="en-US" dirty="0"/>
              <a:t>data transformation if required, but minimize its overheads</a:t>
            </a:r>
          </a:p>
          <a:p>
            <a:pPr marL="285750" indent="-285750">
              <a:lnSpc>
                <a:spcPts val="2160"/>
              </a:lnSpc>
              <a:spcAft>
                <a:spcPts val="125"/>
              </a:spcAft>
              <a:buFont typeface="Arial" charset="0"/>
              <a:buChar char="•"/>
            </a:pPr>
            <a:r>
              <a:rPr lang="en-US" dirty="0" smtClean="0"/>
              <a:t>Re-write </a:t>
            </a:r>
            <a:r>
              <a:rPr lang="en-US" dirty="0"/>
              <a:t>queries into corresponding language</a:t>
            </a:r>
          </a:p>
          <a:p>
            <a:pPr marL="285750" indent="-285750">
              <a:lnSpc>
                <a:spcPts val="2160"/>
              </a:lnSpc>
              <a:spcAft>
                <a:spcPts val="125"/>
              </a:spcAft>
              <a:buFont typeface="Arial" charset="0"/>
              <a:buChar char="•"/>
            </a:pPr>
            <a:r>
              <a:rPr lang="en-US" dirty="0" smtClean="0"/>
              <a:t>And…deliver </a:t>
            </a:r>
            <a:r>
              <a:rPr lang="en-US" dirty="0"/>
              <a:t>performance for complex queries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5123" y="2035277"/>
            <a:ext cx="806245" cy="2556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1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Polystore</a:t>
            </a:r>
            <a:r>
              <a:rPr lang="en-US" dirty="0" smtClean="0"/>
              <a:t>: </a:t>
            </a:r>
            <a:r>
              <a:rPr lang="en-US" dirty="0" err="1" smtClean="0"/>
              <a:t>BigDAWG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9882814" y="647202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</a:t>
            </a:r>
            <a:r>
              <a:rPr lang="en-US" dirty="0" err="1" smtClean="0">
                <a:effectLst/>
              </a:rPr>
              <a:t>Jeremi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Kepner</a:t>
            </a:r>
            <a:r>
              <a:rPr lang="en-US" dirty="0" smtClean="0">
                <a:effectLst/>
              </a:rPr>
              <a:t> et al.</a:t>
            </a:r>
            <a:r>
              <a:rPr lang="en-US" dirty="0" smtClean="0"/>
              <a:t>, 2016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859010"/>
            <a:ext cx="7076494" cy="443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9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401973" y="1639714"/>
            <a:ext cx="3623733" cy="4583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Polystore</a:t>
            </a:r>
            <a:r>
              <a:rPr lang="en-US" dirty="0" smtClean="0"/>
              <a:t>: mathematics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32172" y="1383953"/>
            <a:ext cx="329353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dirty="0" err="1" smtClean="0"/>
              <a:t>PolyAlgebra</a:t>
            </a:r>
            <a:endParaRPr lang="en-US" dirty="0" smtClean="0"/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1400" dirty="0"/>
              <a:t>Mathematical underpinning for queries in a </a:t>
            </a:r>
            <a:r>
              <a:rPr lang="en-US" sz="1400" dirty="0" err="1" smtClean="0"/>
              <a:t>PolyStore</a:t>
            </a:r>
            <a:r>
              <a:rPr lang="en-US" sz="1400" dirty="0" smtClean="0"/>
              <a:t>.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1400" dirty="0" smtClean="0"/>
              <a:t>To </a:t>
            </a:r>
            <a:r>
              <a:rPr lang="en-US" sz="1400" dirty="0"/>
              <a:t>encompass relational, graph, document, </a:t>
            </a:r>
            <a:r>
              <a:rPr lang="en-US" sz="1400" dirty="0" smtClean="0"/>
              <a:t>spatial, </a:t>
            </a:r>
            <a:r>
              <a:rPr lang="en-US" sz="1400" dirty="0" err="1" smtClean="0"/>
              <a:t>spatio</a:t>
            </a:r>
            <a:r>
              <a:rPr lang="en-US" sz="1400" dirty="0" smtClean="0"/>
              <a:t>-temporal</a:t>
            </a:r>
            <a:r>
              <a:rPr lang="en-US" sz="1400" dirty="0"/>
              <a:t>, </a:t>
            </a:r>
            <a:r>
              <a:rPr lang="en-US" sz="1400" dirty="0" smtClean="0"/>
              <a:t>etc.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1400" dirty="0"/>
              <a:t>Problem: Discovering a </a:t>
            </a:r>
            <a:r>
              <a:rPr lang="en-US" sz="1400" dirty="0" err="1" smtClean="0"/>
              <a:t>PolyAlgebra</a:t>
            </a:r>
            <a:r>
              <a:rPr lang="en-US" sz="1400" dirty="0" smtClean="0"/>
              <a:t>.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1400" dirty="0" smtClean="0"/>
              <a:t>Problem</a:t>
            </a:r>
            <a:r>
              <a:rPr lang="en-US" sz="1400" dirty="0"/>
              <a:t>: Optimizing a Query Language based on </a:t>
            </a:r>
            <a:r>
              <a:rPr lang="en-US" sz="1400" dirty="0" smtClean="0"/>
              <a:t>a  </a:t>
            </a:r>
            <a:r>
              <a:rPr lang="en-US" sz="1400" dirty="0" err="1" smtClean="0"/>
              <a:t>PolyAlgebra</a:t>
            </a:r>
            <a:r>
              <a:rPr lang="en-US" sz="1400" dirty="0"/>
              <a:t>.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endParaRPr lang="en-US" sz="1400" dirty="0" smtClean="0"/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0" y="2630875"/>
            <a:ext cx="2324100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567" y="2623273"/>
            <a:ext cx="2348177" cy="2529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83" y="2623273"/>
            <a:ext cx="3109551" cy="2529804"/>
          </a:xfrm>
          <a:prstGeom prst="rect">
            <a:avLst/>
          </a:prstGeom>
        </p:spPr>
      </p:pic>
      <p:sp>
        <p:nvSpPr>
          <p:cNvPr id="12" name="Footer Placeholder 3"/>
          <p:cNvSpPr txBox="1">
            <a:spLocks/>
          </p:cNvSpPr>
          <p:nvPr/>
        </p:nvSpPr>
        <p:spPr>
          <a:xfrm>
            <a:off x="9882814" y="647202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</a:t>
            </a:r>
            <a:r>
              <a:rPr lang="en-US" dirty="0" err="1" smtClean="0">
                <a:effectLst/>
              </a:rPr>
              <a:t>Jeremi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Kepner</a:t>
            </a:r>
            <a:r>
              <a:rPr lang="en-US" dirty="0" smtClean="0">
                <a:effectLst/>
              </a:rPr>
              <a:t> et al.</a:t>
            </a:r>
            <a:r>
              <a:rPr lang="en-US" dirty="0" smtClean="0"/>
              <a:t>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0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Polystore</a:t>
            </a:r>
            <a:r>
              <a:rPr lang="en-US" dirty="0" smtClean="0"/>
              <a:t>: mathematics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066" y="2294121"/>
            <a:ext cx="6247602" cy="3385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427114"/>
            <a:ext cx="5217925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Integrating Data Model: D4M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/>
              <a:t>D4M: Dynamic Distributed Dimensional Data </a:t>
            </a:r>
            <a:r>
              <a:rPr lang="en-US" sz="1400" dirty="0" smtClean="0"/>
              <a:t>Model.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/>
              <a:t>Foundation of D4M: Associative </a:t>
            </a:r>
            <a:r>
              <a:rPr lang="en-US" sz="1400" dirty="0" smtClean="0"/>
              <a:t>array.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/>
              <a:t> Provide a generalization of sparse </a:t>
            </a:r>
            <a:r>
              <a:rPr lang="en-US" sz="1400" dirty="0" smtClean="0"/>
              <a:t>matrices.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smtClean="0"/>
              <a:t>Constitute </a:t>
            </a:r>
            <a:r>
              <a:rPr lang="en-US" sz="1400" dirty="0"/>
              <a:t>a function between a set of tuples and a </a:t>
            </a:r>
            <a:r>
              <a:rPr lang="en-US" sz="1400" dirty="0" smtClean="0"/>
              <a:t>value space.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/>
              <a:t> As a data structure, return a value given some number of </a:t>
            </a:r>
            <a:r>
              <a:rPr lang="en-US" sz="1400" dirty="0" smtClean="0"/>
              <a:t>keys.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smtClean="0"/>
              <a:t>In </a:t>
            </a:r>
            <a:r>
              <a:rPr lang="en-US" sz="1400" dirty="0"/>
              <a:t>practice, associative arrays support linear </a:t>
            </a:r>
            <a:r>
              <a:rPr lang="en-US" sz="1400" dirty="0" smtClean="0"/>
              <a:t>algebraic operations </a:t>
            </a:r>
            <a:r>
              <a:rPr lang="en-US" sz="1400" dirty="0"/>
              <a:t>such as summation, union, </a:t>
            </a:r>
            <a:r>
              <a:rPr lang="en-US" sz="1400" dirty="0" smtClean="0"/>
              <a:t>intersection, multiplication </a:t>
            </a:r>
            <a:r>
              <a:rPr lang="en-US" sz="1400" dirty="0"/>
              <a:t>and element-wise </a:t>
            </a:r>
            <a:r>
              <a:rPr lang="en-US" sz="1400" dirty="0" smtClean="0"/>
              <a:t>operations.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smtClean="0"/>
              <a:t>Associative </a:t>
            </a:r>
            <a:r>
              <a:rPr lang="en-US" sz="1400" dirty="0"/>
              <a:t>arrays have one-to-one relationship </a:t>
            </a:r>
            <a:r>
              <a:rPr lang="en-US" sz="1400" dirty="0" smtClean="0"/>
              <a:t>with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1400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1400" dirty="0"/>
          </a:p>
        </p:txBody>
      </p:sp>
      <p:sp>
        <p:nvSpPr>
          <p:cNvPr id="7" name="Rounded Rectangle 6"/>
          <p:cNvSpPr/>
          <p:nvPr/>
        </p:nvSpPr>
        <p:spPr>
          <a:xfrm>
            <a:off x="198780" y="1792114"/>
            <a:ext cx="5287620" cy="4583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0156" y="1792114"/>
            <a:ext cx="5217925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Integrating Data Model: D4M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/>
              <a:t>D4M: Dynamic Distributed Dimensional Data </a:t>
            </a:r>
            <a:r>
              <a:rPr lang="en-US" sz="1400" dirty="0" smtClean="0"/>
              <a:t>Model.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/>
              <a:t>Foundation of D4M: Associative </a:t>
            </a:r>
            <a:r>
              <a:rPr lang="en-US" sz="1400" dirty="0" smtClean="0"/>
              <a:t>array.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/>
              <a:t> Provide a generalization of sparse </a:t>
            </a:r>
            <a:r>
              <a:rPr lang="en-US" sz="1400" dirty="0" smtClean="0"/>
              <a:t>matrices.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smtClean="0"/>
              <a:t>Constitute </a:t>
            </a:r>
            <a:r>
              <a:rPr lang="en-US" sz="1400" dirty="0"/>
              <a:t>a function between a set of tuples and a </a:t>
            </a:r>
            <a:r>
              <a:rPr lang="en-US" sz="1400" dirty="0" smtClean="0"/>
              <a:t>value space.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/>
              <a:t> As a data structure, return a value given some number of </a:t>
            </a:r>
            <a:r>
              <a:rPr lang="en-US" sz="1400" dirty="0" smtClean="0"/>
              <a:t>keys.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smtClean="0"/>
              <a:t>In </a:t>
            </a:r>
            <a:r>
              <a:rPr lang="en-US" sz="1400" dirty="0"/>
              <a:t>practice, associative arrays support linear </a:t>
            </a:r>
            <a:r>
              <a:rPr lang="en-US" sz="1400" dirty="0" smtClean="0"/>
              <a:t>algebraic operations </a:t>
            </a:r>
            <a:r>
              <a:rPr lang="en-US" sz="1400" dirty="0"/>
              <a:t>such as summation, union, </a:t>
            </a:r>
            <a:r>
              <a:rPr lang="en-US" sz="1400" dirty="0" smtClean="0"/>
              <a:t>intersection, multiplication </a:t>
            </a:r>
            <a:r>
              <a:rPr lang="en-US" sz="1400" dirty="0"/>
              <a:t>and element-wise </a:t>
            </a:r>
            <a:r>
              <a:rPr lang="en-US" sz="1400" dirty="0" smtClean="0"/>
              <a:t>operations.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smtClean="0"/>
              <a:t>Associative </a:t>
            </a:r>
            <a:r>
              <a:rPr lang="en-US" sz="1400" dirty="0"/>
              <a:t>arrays have one-to-one relationship with </a:t>
            </a:r>
            <a:r>
              <a:rPr lang="en-US" sz="1400" dirty="0" smtClean="0"/>
              <a:t>key-value store </a:t>
            </a:r>
            <a:r>
              <a:rPr lang="en-US" sz="1400" dirty="0"/>
              <a:t>databases, sparse matrices and adjacency matrices </a:t>
            </a:r>
            <a:r>
              <a:rPr lang="en-US" sz="1400" dirty="0" smtClean="0"/>
              <a:t>of graphs.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9882814" y="647202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</a:t>
            </a:r>
            <a:r>
              <a:rPr lang="en-US" dirty="0" err="1" smtClean="0">
                <a:effectLst/>
              </a:rPr>
              <a:t>Jeremi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Kepner</a:t>
            </a:r>
            <a:r>
              <a:rPr lang="en-US" dirty="0" smtClean="0">
                <a:effectLst/>
              </a:rPr>
              <a:t> et al.</a:t>
            </a:r>
            <a:r>
              <a:rPr lang="en-US" dirty="0" smtClean="0"/>
              <a:t>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98780" y="4885266"/>
            <a:ext cx="11790020" cy="1490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Associative Array: Intuition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3782"/>
            <a:ext cx="12192000" cy="26504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1413" y="5289953"/>
            <a:ext cx="1022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Associative arrays are generalization of sparse matrices.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Intuitively, an array is an Associative array if each row and column has a unique label. </a:t>
            </a:r>
            <a:endParaRPr lang="en-US" dirty="0"/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9882814" y="647202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</a:t>
            </a:r>
            <a:r>
              <a:rPr lang="en-US" dirty="0" err="1" smtClean="0">
                <a:effectLst/>
              </a:rPr>
              <a:t>Jeremi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Kepner</a:t>
            </a:r>
            <a:r>
              <a:rPr lang="en-US" dirty="0" smtClean="0">
                <a:effectLst/>
              </a:rPr>
              <a:t> et al.</a:t>
            </a:r>
            <a:r>
              <a:rPr lang="en-US" dirty="0" smtClean="0"/>
              <a:t>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3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169399" y="4131733"/>
            <a:ext cx="2794001" cy="1598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169400" y="1921933"/>
            <a:ext cx="2692400" cy="11091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Associative array: Construction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6" y="1854898"/>
            <a:ext cx="8686800" cy="4722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9400" y="2108200"/>
            <a:ext cx="263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Graphs</a:t>
            </a:r>
          </a:p>
          <a:p>
            <a:pPr algn="ctr"/>
            <a:r>
              <a:rPr lang="en-US" dirty="0" smtClean="0"/>
              <a:t>Adjacency Matrix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69399" y="4253131"/>
            <a:ext cx="2794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Matrices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Straightforward if Boolean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Same as tables, else</a:t>
            </a:r>
          </a:p>
          <a:p>
            <a:pPr algn="ctr"/>
            <a:endParaRPr lang="en-US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9882814" y="647202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</a:t>
            </a:r>
            <a:r>
              <a:rPr lang="en-US" dirty="0" err="1" smtClean="0">
                <a:effectLst/>
              </a:rPr>
              <a:t>Jeremi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Kepner</a:t>
            </a:r>
            <a:r>
              <a:rPr lang="en-US" dirty="0" smtClean="0">
                <a:effectLst/>
              </a:rPr>
              <a:t> et al.</a:t>
            </a:r>
            <a:r>
              <a:rPr lang="en-US" dirty="0" smtClean="0"/>
              <a:t>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9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Associative array: mathematics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9882814" y="647202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</a:t>
            </a:r>
            <a:r>
              <a:rPr lang="en-US" dirty="0">
                <a:effectLst/>
              </a:rPr>
              <a:t>Hayden </a:t>
            </a:r>
            <a:r>
              <a:rPr lang="en-US" dirty="0" err="1" smtClean="0">
                <a:effectLst/>
              </a:rPr>
              <a:t>Jananthan</a:t>
            </a:r>
            <a:r>
              <a:rPr lang="en-US" dirty="0" smtClean="0">
                <a:effectLst/>
              </a:rPr>
              <a:t> et al.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427114"/>
            <a:ext cx="5217925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Integrating Data Model: D4M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/>
              <a:t>D4M: Dynamic Distributed Dimensional Data </a:t>
            </a:r>
            <a:r>
              <a:rPr lang="en-US" sz="1400" dirty="0" smtClean="0"/>
              <a:t>Model.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/>
              <a:t>Foundation of D4M: Associative </a:t>
            </a:r>
            <a:r>
              <a:rPr lang="en-US" sz="1400" dirty="0" smtClean="0"/>
              <a:t>array.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/>
              <a:t> Provide a generalization of sparse </a:t>
            </a:r>
            <a:r>
              <a:rPr lang="en-US" sz="1400" dirty="0" smtClean="0"/>
              <a:t>matrices.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smtClean="0"/>
              <a:t>Constitute </a:t>
            </a:r>
            <a:r>
              <a:rPr lang="en-US" sz="1400" dirty="0"/>
              <a:t>a function between a set of tuples and a </a:t>
            </a:r>
            <a:r>
              <a:rPr lang="en-US" sz="1400" dirty="0" smtClean="0"/>
              <a:t>value space.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/>
              <a:t> As a data structure, return a value given some number of </a:t>
            </a:r>
            <a:r>
              <a:rPr lang="en-US" sz="1400" dirty="0" smtClean="0"/>
              <a:t>keys.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smtClean="0"/>
              <a:t>In </a:t>
            </a:r>
            <a:r>
              <a:rPr lang="en-US" sz="1400" dirty="0"/>
              <a:t>practice, associative arrays support linear </a:t>
            </a:r>
            <a:r>
              <a:rPr lang="en-US" sz="1400" dirty="0" smtClean="0"/>
              <a:t>algebraic operations </a:t>
            </a:r>
            <a:r>
              <a:rPr lang="en-US" sz="1400" dirty="0"/>
              <a:t>such as summation, union, </a:t>
            </a:r>
            <a:r>
              <a:rPr lang="en-US" sz="1400" dirty="0" smtClean="0"/>
              <a:t>intersection, multiplication </a:t>
            </a:r>
            <a:r>
              <a:rPr lang="en-US" sz="1400" dirty="0"/>
              <a:t>and element-wise </a:t>
            </a:r>
            <a:r>
              <a:rPr lang="en-US" sz="1400" dirty="0" smtClean="0"/>
              <a:t>operations.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1400" dirty="0" smtClean="0"/>
              <a:t>Associative </a:t>
            </a:r>
            <a:r>
              <a:rPr lang="en-US" sz="1400" dirty="0"/>
              <a:t>arrays have one-to-one relationship </a:t>
            </a:r>
            <a:r>
              <a:rPr lang="en-US" sz="1400" dirty="0" smtClean="0"/>
              <a:t>with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1400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1400" dirty="0"/>
          </a:p>
        </p:txBody>
      </p:sp>
      <p:sp>
        <p:nvSpPr>
          <p:cNvPr id="7" name="Rounded Rectangle 6"/>
          <p:cNvSpPr/>
          <p:nvPr/>
        </p:nvSpPr>
        <p:spPr>
          <a:xfrm>
            <a:off x="198780" y="1792114"/>
            <a:ext cx="11790020" cy="4583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57200" y="1905000"/>
                <a:ext cx="11345333" cy="6370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Closure: All mathematical operations on two (or more) associative </a:t>
                </a:r>
                <a:r>
                  <a:rPr lang="en-US" dirty="0"/>
                  <a:t>arrays return associative </a:t>
                </a:r>
                <a:r>
                  <a:rPr lang="en-US" dirty="0" smtClean="0"/>
                  <a:t>array.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Given </a:t>
                </a:r>
                <a:r>
                  <a:rPr lang="en-US" dirty="0"/>
                  <a:t>associative arrays A, B, and C, associative </a:t>
                </a:r>
                <a:r>
                  <a:rPr lang="en-US" dirty="0" smtClean="0"/>
                  <a:t>array addition </a:t>
                </a:r>
                <a:r>
                  <a:rPr lang="en-US" dirty="0"/>
                  <a:t>is </a:t>
                </a:r>
                <a:r>
                  <a:rPr lang="en-US" dirty="0" smtClean="0"/>
                  <a:t>denoted by A + B = C. </a:t>
                </a:r>
                <a:endParaRPr lang="en-US" dirty="0"/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/>
                  <a:t>This is equivalent to inserting new rows in a table</a:t>
                </a:r>
                <a:r>
                  <a:rPr lang="en-US" dirty="0" smtClean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 </a:t>
                </a:r>
                <a:r>
                  <a:rPr lang="en-US" dirty="0"/>
                  <a:t>Given associative arrays A, B, and C, associative </a:t>
                </a:r>
                <a:r>
                  <a:rPr lang="en-US" dirty="0" smtClean="0"/>
                  <a:t>array element-wise </a:t>
                </a:r>
                <a:r>
                  <a:rPr lang="en-US" dirty="0"/>
                  <a:t>multiplication is </a:t>
                </a:r>
                <a:r>
                  <a:rPr lang="en-US" dirty="0" smtClean="0"/>
                  <a:t>denoted A * B = C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/>
                  <a:t>This is equivalent to selecting rows from a </a:t>
                </a:r>
                <a:r>
                  <a:rPr lang="en-US" dirty="0" smtClean="0"/>
                  <a:t>table.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In </a:t>
                </a:r>
                <a:r>
                  <a:rPr lang="en-US" dirty="0"/>
                  <a:t>practice, all computations are restricted to the nonzero </a:t>
                </a:r>
                <a:r>
                  <a:rPr lang="en-US" dirty="0" smtClean="0"/>
                  <a:t>rows and </a:t>
                </a:r>
                <a:r>
                  <a:rPr lang="en-US" dirty="0"/>
                  <a:t>nonzero columns of the associative array representation </a:t>
                </a:r>
                <a:r>
                  <a:rPr lang="en-US" dirty="0" smtClean="0"/>
                  <a:t>of relations.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In </a:t>
                </a:r>
                <a:r>
                  <a:rPr lang="en-US" dirty="0"/>
                  <a:t>many computations, the only operations that need to </a:t>
                </a:r>
                <a:r>
                  <a:rPr lang="en-US" dirty="0" smtClean="0"/>
                  <a:t>be specified </a:t>
                </a:r>
                <a:r>
                  <a:rPr lang="en-US" dirty="0"/>
                  <a:t>are the identities, the additive inverse </a:t>
                </a:r>
                <a:r>
                  <a:rPr lang="en-US" dirty="0" smtClean="0"/>
                  <a:t>and multiplicative </a:t>
                </a:r>
                <a:r>
                  <a:rPr lang="en-US" dirty="0"/>
                  <a:t>annihilator</a:t>
                </a:r>
                <a:r>
                  <a:rPr lang="en-US" dirty="0" smtClean="0"/>
                  <a:t>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 smtClean="0"/>
                  <a:t>v + 0 = v; v * 1 = v; v + -v = 0; v * 0 = 0; v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</m:oMath>
                </a14:m>
                <a:r>
                  <a:rPr lang="en-US" dirty="0" smtClean="0"/>
                  <a:t> V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 smtClean="0"/>
                  <a:t>(V, +, *, 0, 1) form a </a:t>
                </a:r>
                <a:r>
                  <a:rPr lang="en-US" dirty="0" err="1" smtClean="0"/>
                  <a:t>semiring</a:t>
                </a:r>
                <a:r>
                  <a:rPr lang="en-US" dirty="0" smtClean="0"/>
                  <a:t>.</a:t>
                </a:r>
              </a:p>
              <a:p>
                <a:endParaRPr lang="en-US" sz="1600" dirty="0" smtClean="0"/>
              </a:p>
              <a:p>
                <a:r>
                  <a:rPr lang="en-US" sz="1600" dirty="0" smtClean="0">
                    <a:solidFill>
                      <a:srgbClr val="FFC000"/>
                    </a:solidFill>
                  </a:rPr>
                  <a:t>A </a:t>
                </a:r>
                <a:r>
                  <a:rPr lang="en-US" sz="1600" dirty="0" err="1">
                    <a:solidFill>
                      <a:srgbClr val="FFC000"/>
                    </a:solidFill>
                  </a:rPr>
                  <a:t>semiring</a:t>
                </a:r>
                <a:r>
                  <a:rPr lang="en-US" sz="1600" dirty="0">
                    <a:solidFill>
                      <a:srgbClr val="FFC000"/>
                    </a:solidFill>
                  </a:rPr>
                  <a:t> is a set together with two binary operators S</a:t>
                </a:r>
                <a:r>
                  <a:rPr lang="en-US" sz="1600" dirty="0" smtClean="0">
                    <a:solidFill>
                      <a:srgbClr val="FFC000"/>
                    </a:solidFill>
                  </a:rPr>
                  <a:t>(+,*) </a:t>
                </a:r>
                <a:r>
                  <a:rPr lang="en-US" sz="1600" dirty="0">
                    <a:solidFill>
                      <a:srgbClr val="FFC000"/>
                    </a:solidFill>
                  </a:rPr>
                  <a:t>and </a:t>
                </a:r>
                <a:r>
                  <a:rPr lang="en-US" sz="1600" dirty="0" smtClean="0">
                    <a:solidFill>
                      <a:srgbClr val="FFC000"/>
                    </a:solidFill>
                  </a:rPr>
                  <a:t>additive and </a:t>
                </a:r>
                <a:r>
                  <a:rPr lang="en-US" sz="1600" dirty="0">
                    <a:solidFill>
                      <a:srgbClr val="FFC000"/>
                    </a:solidFill>
                  </a:rPr>
                  <a:t>multiplicative identity </a:t>
                </a:r>
                <a:r>
                  <a:rPr lang="en-US" sz="1600" dirty="0" smtClean="0">
                    <a:solidFill>
                      <a:srgbClr val="FFC000"/>
                    </a:solidFill>
                  </a:rPr>
                  <a:t>elements 1 and 0, respectively,  </a:t>
                </a:r>
                <a:r>
                  <a:rPr lang="en-US" sz="1600" dirty="0">
                    <a:solidFill>
                      <a:srgbClr val="FFC000"/>
                    </a:solidFill>
                  </a:rPr>
                  <a:t>satisfying </a:t>
                </a:r>
                <a:r>
                  <a:rPr lang="en-US" sz="1600" dirty="0" smtClean="0">
                    <a:solidFill>
                      <a:srgbClr val="FFC000"/>
                    </a:solidFill>
                  </a:rPr>
                  <a:t>the </a:t>
                </a:r>
                <a:r>
                  <a:rPr lang="en-US" sz="1600" dirty="0">
                    <a:solidFill>
                      <a:srgbClr val="FFC000"/>
                    </a:solidFill>
                  </a:rPr>
                  <a:t>conditions</a:t>
                </a:r>
                <a:r>
                  <a:rPr lang="en-US" sz="1600" dirty="0" smtClean="0">
                    <a:solidFill>
                      <a:srgbClr val="FFC000"/>
                    </a:solidFill>
                  </a:rPr>
                  <a:t>: </a:t>
                </a:r>
                <a:r>
                  <a:rPr lang="en-US" sz="1600" dirty="0">
                    <a:solidFill>
                      <a:srgbClr val="FFC000"/>
                    </a:solidFill>
                  </a:rPr>
                  <a:t> Additive </a:t>
                </a:r>
                <a:r>
                  <a:rPr lang="en-US" sz="1600" dirty="0" smtClean="0">
                    <a:solidFill>
                      <a:srgbClr val="FFC000"/>
                    </a:solidFill>
                  </a:rPr>
                  <a:t>associativity, </a:t>
                </a:r>
                <a:r>
                  <a:rPr lang="en-US" sz="1600" dirty="0">
                    <a:solidFill>
                      <a:srgbClr val="FFC000"/>
                    </a:solidFill>
                  </a:rPr>
                  <a:t> Additive </a:t>
                </a:r>
                <a:r>
                  <a:rPr lang="en-US" sz="1600" dirty="0" smtClean="0">
                    <a:solidFill>
                      <a:srgbClr val="FFC000"/>
                    </a:solidFill>
                  </a:rPr>
                  <a:t>commutativity, </a:t>
                </a:r>
                <a:r>
                  <a:rPr lang="en-US" sz="1600" dirty="0">
                    <a:solidFill>
                      <a:srgbClr val="FFC000"/>
                    </a:solidFill>
                  </a:rPr>
                  <a:t> Multiplicative </a:t>
                </a:r>
                <a:r>
                  <a:rPr lang="en-US" sz="1600" dirty="0" smtClean="0">
                    <a:solidFill>
                      <a:srgbClr val="FFC000"/>
                    </a:solidFill>
                  </a:rPr>
                  <a:t>associativity, </a:t>
                </a:r>
                <a:r>
                  <a:rPr lang="en-US" sz="1600" dirty="0">
                    <a:solidFill>
                      <a:srgbClr val="FFC000"/>
                    </a:solidFill>
                  </a:rPr>
                  <a:t> Left </a:t>
                </a:r>
                <a:r>
                  <a:rPr lang="en-US" sz="1600" dirty="0" smtClean="0">
                    <a:solidFill>
                      <a:srgbClr val="FFC000"/>
                    </a:solidFill>
                  </a:rPr>
                  <a:t>and right </a:t>
                </a:r>
                <a:r>
                  <a:rPr lang="en-US" sz="1600" dirty="0" err="1">
                    <a:solidFill>
                      <a:srgbClr val="FFC000"/>
                    </a:solidFill>
                  </a:rPr>
                  <a:t>distributivity</a:t>
                </a:r>
                <a:endParaRPr lang="en-US" sz="1600" dirty="0">
                  <a:solidFill>
                    <a:srgbClr val="FFC000"/>
                  </a:solidFill>
                </a:endParaRPr>
              </a:p>
              <a:p>
                <a:endParaRPr lang="en-US" sz="1600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905000"/>
                <a:ext cx="11345333" cy="6370975"/>
              </a:xfrm>
              <a:prstGeom prst="rect">
                <a:avLst/>
              </a:prstGeom>
              <a:blipFill rotWithShape="0">
                <a:blip r:embed="rId2"/>
                <a:stretch>
                  <a:fillRect l="-322" t="-574" r="-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76" y="1981200"/>
            <a:ext cx="10119871" cy="3917969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9882814" y="647202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</a:t>
            </a:r>
            <a:r>
              <a:rPr lang="en-US" dirty="0" err="1" smtClean="0">
                <a:effectLst/>
              </a:rPr>
              <a:t>Jeremi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Kepner</a:t>
            </a:r>
            <a:r>
              <a:rPr lang="en-US" dirty="0" smtClean="0">
                <a:effectLst/>
              </a:rPr>
              <a:t> et al.</a:t>
            </a:r>
            <a:r>
              <a:rPr lang="en-US" dirty="0" smtClean="0"/>
              <a:t>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9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6" y="1801533"/>
            <a:ext cx="9296400" cy="4604432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9882814" y="647202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</a:t>
            </a:r>
            <a:r>
              <a:rPr lang="en-US" dirty="0" err="1" smtClean="0">
                <a:effectLst/>
              </a:rPr>
              <a:t>Jeremi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Kepner</a:t>
            </a:r>
            <a:r>
              <a:rPr lang="en-US" dirty="0" smtClean="0">
                <a:effectLst/>
              </a:rPr>
              <a:t> et al.</a:t>
            </a:r>
            <a:r>
              <a:rPr lang="en-US" dirty="0" smtClean="0"/>
              <a:t>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77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Polystore</a:t>
            </a:r>
            <a:r>
              <a:rPr lang="en-US" dirty="0" smtClean="0"/>
              <a:t>: Matrix algebra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1" y="1982687"/>
            <a:ext cx="9931400" cy="4183557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9882814" y="647202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</a:t>
            </a:r>
            <a:r>
              <a:rPr lang="en-US" dirty="0" err="1" smtClean="0">
                <a:effectLst/>
              </a:rPr>
              <a:t>Jeremi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Kepner</a:t>
            </a:r>
            <a:r>
              <a:rPr lang="en-US" dirty="0" smtClean="0">
                <a:effectLst/>
              </a:rPr>
              <a:t> et al.</a:t>
            </a:r>
            <a:r>
              <a:rPr lang="en-US" dirty="0" smtClean="0"/>
              <a:t>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8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cap="none" dirty="0" smtClean="0"/>
              <a:t>The statements/views expressed in the presentation slides are those of the presenter and should not be attributed to IBM in any manner whatsoever.</a:t>
            </a:r>
          </a:p>
          <a:p>
            <a:r>
              <a:rPr lang="en-US" cap="none" dirty="0" smtClean="0"/>
              <a:t>The definitions, facts, numbers, etc. are true to the best of my knowledge at the time when I retrieved them from their respective original sources.</a:t>
            </a:r>
          </a:p>
          <a:p>
            <a:r>
              <a:rPr lang="en-US" cap="none" dirty="0" smtClean="0"/>
              <a:t>The presentation does contain contents from external sources and they have been </a:t>
            </a:r>
            <a:r>
              <a:rPr lang="en-US" cap="none" dirty="0"/>
              <a:t>duly </a:t>
            </a:r>
            <a:r>
              <a:rPr lang="en-US" cap="none" dirty="0" smtClean="0"/>
              <a:t>acknowledged.</a:t>
            </a:r>
            <a:endParaRPr lang="en-US" cap="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38667" y="2963333"/>
            <a:ext cx="50546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for </a:t>
            </a:r>
            <a:r>
              <a:rPr lang="en-US" dirty="0" err="1" smtClean="0"/>
              <a:t>polystore</a:t>
            </a:r>
            <a:r>
              <a:rPr lang="en-US" dirty="0" smtClean="0"/>
              <a:t> queries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3778" y="3303408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BLAS: Basic Linear Algebra Subprograms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pMatlab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Matlab</a:t>
            </a:r>
            <a:r>
              <a:rPr lang="en-US" dirty="0" smtClean="0"/>
              <a:t>-GPU/CUDA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89" y="2032179"/>
            <a:ext cx="44069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1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60284" y="2941935"/>
            <a:ext cx="4007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Thank you!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10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Srikanta</a:t>
            </a:r>
            <a:r>
              <a:rPr lang="en-US" dirty="0"/>
              <a:t> </a:t>
            </a:r>
            <a:r>
              <a:rPr lang="en-US" dirty="0" err="1"/>
              <a:t>Bedathur</a:t>
            </a:r>
            <a:r>
              <a:rPr lang="en-US" dirty="0"/>
              <a:t> </a:t>
            </a:r>
            <a:r>
              <a:rPr lang="en-US" dirty="0" err="1"/>
              <a:t>Jagannath</a:t>
            </a:r>
            <a:r>
              <a:rPr lang="en-US" dirty="0"/>
              <a:t> 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(IBM IRL, New Delhi)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74" y="3058298"/>
            <a:ext cx="2094638" cy="1797908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8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8380814" y="2768881"/>
            <a:ext cx="3811186" cy="3366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7733" y="2814260"/>
            <a:ext cx="3455063" cy="3366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“Big data” in the real world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90" b="2277"/>
          <a:stretch/>
        </p:blipFill>
        <p:spPr>
          <a:xfrm>
            <a:off x="3618501" y="2915265"/>
            <a:ext cx="4513479" cy="2849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9065" y="3889226"/>
            <a:ext cx="2267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EKG Traces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Blood Oxygen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Blood Pressure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EEG Traces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95078" y="3713421"/>
            <a:ext cx="24816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Demographic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Caregiver Notes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Medical Charts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Lab test results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X-ray , MRI, ETC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49666" y="2329934"/>
            <a:ext cx="413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Consider Patient data in Real world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1603" y="3865896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Arrays -&gt;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197780"/>
            <a:ext cx="174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series -&gt;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600" y="4456055"/>
            <a:ext cx="174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series -&gt;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4766" y="4714330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Arrays -&gt;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29964" y="3695922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&lt;- Tables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515017" y="4013114"/>
            <a:ext cx="179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&lt;-Documents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522564" y="4296384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&lt;- Tables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529964" y="4557361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&lt;- Tables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548345" y="482538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&lt;- Images</a:t>
            </a:r>
            <a:endParaRPr lang="en-US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02500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>
            <a:off x="9882814" y="647202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Tim Mattson,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50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89001" y="2015067"/>
            <a:ext cx="4722528" cy="368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4470115" cy="1905000"/>
          </a:xfrm>
        </p:spPr>
        <p:txBody>
          <a:bodyPr/>
          <a:lstStyle/>
          <a:p>
            <a:r>
              <a:rPr lang="en-US" dirty="0" smtClean="0"/>
              <a:t>Poly dB engines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977" y="2851599"/>
            <a:ext cx="4470115" cy="3650901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 </a:t>
            </a:r>
            <a:r>
              <a:rPr lang="en-US" dirty="0" smtClean="0">
                <a:effectLst/>
              </a:rPr>
              <a:t>Tables, Time series (RDBMS) - </a:t>
            </a:r>
            <a:r>
              <a:rPr lang="en-US" dirty="0">
                <a:effectLst/>
              </a:rPr>
              <a:t> MySQL, PostgreSQL, and Oracle</a:t>
            </a:r>
          </a:p>
          <a:p>
            <a:r>
              <a:rPr lang="en-US" dirty="0">
                <a:effectLst/>
              </a:rPr>
              <a:t> </a:t>
            </a:r>
            <a:r>
              <a:rPr lang="en-US" dirty="0" smtClean="0">
                <a:effectLst/>
              </a:rPr>
              <a:t>Documents (Document Store) - </a:t>
            </a:r>
            <a:r>
              <a:rPr lang="en-US" dirty="0">
                <a:effectLst/>
              </a:rPr>
              <a:t> Google </a:t>
            </a:r>
            <a:r>
              <a:rPr lang="en-US" dirty="0" err="1" smtClean="0">
                <a:effectLst/>
              </a:rPr>
              <a:t>BigTable</a:t>
            </a:r>
            <a:r>
              <a:rPr lang="en-US" dirty="0" smtClean="0">
                <a:effectLst/>
              </a:rPr>
              <a:t>, </a:t>
            </a:r>
            <a:r>
              <a:rPr lang="en-US" dirty="0">
                <a:effectLst/>
              </a:rPr>
              <a:t> </a:t>
            </a:r>
            <a:r>
              <a:rPr lang="en-US" dirty="0" smtClean="0">
                <a:effectLst/>
              </a:rPr>
              <a:t>Apache </a:t>
            </a:r>
            <a:r>
              <a:rPr lang="en-US" dirty="0" err="1" smtClean="0">
                <a:effectLst/>
              </a:rPr>
              <a:t>Accumulo</a:t>
            </a:r>
            <a:r>
              <a:rPr lang="en-US" dirty="0" smtClean="0">
                <a:effectLst/>
              </a:rPr>
              <a:t>, </a:t>
            </a:r>
            <a:r>
              <a:rPr lang="en-US" dirty="0">
                <a:effectLst/>
              </a:rPr>
              <a:t> </a:t>
            </a:r>
            <a:r>
              <a:rPr lang="en-US" dirty="0" smtClean="0">
                <a:effectLst/>
              </a:rPr>
              <a:t>MongoDB</a:t>
            </a:r>
          </a:p>
          <a:p>
            <a:r>
              <a:rPr lang="en-US" dirty="0" smtClean="0">
                <a:effectLst/>
              </a:rPr>
              <a:t>Arrays, Images</a:t>
            </a:r>
            <a:r>
              <a:rPr lang="en-US" dirty="0">
                <a:effectLst/>
              </a:rPr>
              <a:t> </a:t>
            </a:r>
            <a:r>
              <a:rPr lang="en-US" dirty="0" smtClean="0">
                <a:effectLst/>
              </a:rPr>
              <a:t>(Array DBMS) - C-Store, </a:t>
            </a:r>
            <a:r>
              <a:rPr lang="en-US" dirty="0">
                <a:effectLst/>
              </a:rPr>
              <a:t> </a:t>
            </a:r>
            <a:r>
              <a:rPr lang="en-US" dirty="0" err="1" smtClean="0">
                <a:effectLst/>
              </a:rPr>
              <a:t>HStore</a:t>
            </a:r>
            <a:r>
              <a:rPr lang="en-US" dirty="0" smtClean="0">
                <a:effectLst/>
              </a:rPr>
              <a:t>, </a:t>
            </a:r>
            <a:r>
              <a:rPr lang="en-US" dirty="0">
                <a:effectLst/>
              </a:rPr>
              <a:t> </a:t>
            </a:r>
            <a:r>
              <a:rPr lang="en-US" dirty="0" err="1" smtClean="0">
                <a:effectLst/>
              </a:rPr>
              <a:t>SciDB</a:t>
            </a:r>
            <a:r>
              <a:rPr lang="en-US" dirty="0" smtClean="0">
                <a:effectLst/>
              </a:rPr>
              <a:t>, </a:t>
            </a:r>
            <a:r>
              <a:rPr lang="en-US" dirty="0">
                <a:effectLst/>
              </a:rPr>
              <a:t> </a:t>
            </a:r>
            <a:r>
              <a:rPr lang="en-US" dirty="0" err="1" smtClean="0">
                <a:effectLst/>
              </a:rPr>
              <a:t>VoltDB</a:t>
            </a:r>
            <a:r>
              <a:rPr lang="en-US" dirty="0" smtClean="0">
                <a:effectLst/>
              </a:rPr>
              <a:t>, </a:t>
            </a:r>
            <a:r>
              <a:rPr lang="en-US" dirty="0">
                <a:effectLst/>
              </a:rPr>
              <a:t> </a:t>
            </a:r>
            <a:r>
              <a:rPr lang="en-US" dirty="0" err="1" smtClean="0">
                <a:effectLst/>
              </a:rPr>
              <a:t>Graphulo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02500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54425" y="609600"/>
            <a:ext cx="3892985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“Poly”Queries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662506" y="2015067"/>
            <a:ext cx="4722528" cy="368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53458" y="2200589"/>
            <a:ext cx="4093952" cy="387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effectLst/>
              </a:rPr>
              <a:t> Complex analytics: Compute the FFT over all heartrate waveforms, grouped by patient and day</a:t>
            </a:r>
          </a:p>
          <a:p>
            <a:r>
              <a:rPr lang="en-US" dirty="0" smtClean="0">
                <a:effectLst/>
              </a:rPr>
              <a:t> Real-time decision making in SQL with streaming semantics: Raise an alarm if the heart rate over this window exceeds some threshold</a:t>
            </a:r>
          </a:p>
          <a:p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89000" y="2802467"/>
            <a:ext cx="5012267" cy="2878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SQL::</a:t>
            </a:r>
            <a:r>
              <a:rPr lang="en-US" dirty="0" err="1" smtClean="0"/>
              <a:t>Nosql</a:t>
            </a:r>
            <a:r>
              <a:rPr lang="en-US" dirty="0" smtClean="0"/>
              <a:t>::</a:t>
            </a:r>
            <a:r>
              <a:rPr lang="en-US" dirty="0" err="1" smtClean="0"/>
              <a:t>newsql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SQL: Structured Query Language</a:t>
            </a:r>
          </a:p>
          <a:p>
            <a:r>
              <a:rPr lang="en-US" dirty="0" smtClean="0"/>
              <a:t>NoSQL: Not (only) SQL</a:t>
            </a:r>
          </a:p>
          <a:p>
            <a:r>
              <a:rPr lang="en-US" dirty="0" err="1" smtClean="0"/>
              <a:t>NewSQL</a:t>
            </a:r>
            <a:r>
              <a:rPr lang="en-US" dirty="0" smtClean="0"/>
              <a:t>: NoSQL but still SQL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08" y="0"/>
            <a:ext cx="6858000" cy="685800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2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9105539" y="1600200"/>
            <a:ext cx="3009849" cy="51392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12016" y="1600200"/>
            <a:ext cx="3009849" cy="51392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SQL::</a:t>
            </a:r>
            <a:r>
              <a:rPr lang="en-US" dirty="0" err="1" smtClean="0"/>
              <a:t>Nosql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dirty="0" smtClean="0"/>
              <a:t>Bapi Chatterjee, IBM IRL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621"/>
            <a:ext cx="5549539" cy="4316308"/>
          </a:xfrm>
        </p:spPr>
      </p:pic>
      <p:sp>
        <p:nvSpPr>
          <p:cNvPr id="8" name="TextBox 7"/>
          <p:cNvSpPr txBox="1"/>
          <p:nvPr/>
        </p:nvSpPr>
        <p:spPr>
          <a:xfrm>
            <a:off x="5793852" y="1664785"/>
            <a:ext cx="302801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ACID</a:t>
            </a:r>
          </a:p>
          <a:p>
            <a:pPr algn="ctr"/>
            <a:endParaRPr lang="en-US" dirty="0"/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1400" b="1" dirty="0" smtClean="0"/>
              <a:t>Atomicity</a:t>
            </a:r>
            <a:r>
              <a:rPr lang="en-US" sz="1400" dirty="0" smtClean="0"/>
              <a:t> </a:t>
            </a:r>
            <a:r>
              <a:rPr lang="mr-IN" sz="1400" dirty="0" smtClean="0"/>
              <a:t>–</a:t>
            </a:r>
            <a:r>
              <a:rPr lang="en-US" sz="1400" dirty="0" smtClean="0"/>
              <a:t> </a:t>
            </a:r>
            <a:r>
              <a:rPr lang="en-US" sz="1200" dirty="0" smtClean="0"/>
              <a:t>Either the entire transaction complete or none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1400" b="1" dirty="0" smtClean="0"/>
              <a:t>Consistency</a:t>
            </a:r>
            <a:r>
              <a:rPr lang="en-US" sz="1400" dirty="0" smtClean="0"/>
              <a:t> </a:t>
            </a:r>
            <a:r>
              <a:rPr lang="mr-IN" sz="1400" dirty="0" smtClean="0"/>
              <a:t>–</a:t>
            </a:r>
            <a:r>
              <a:rPr lang="en-US" sz="1400" dirty="0" smtClean="0"/>
              <a:t> </a:t>
            </a:r>
            <a:r>
              <a:rPr lang="en-US" sz="1200" dirty="0" smtClean="0"/>
              <a:t>Any transaction will take the database from one consistent state to another with no broken constraints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1400" b="1" dirty="0" smtClean="0"/>
              <a:t>Isolation </a:t>
            </a:r>
            <a:r>
              <a:rPr lang="mr-IN" sz="1400" dirty="0" smtClean="0"/>
              <a:t>–</a:t>
            </a:r>
            <a:r>
              <a:rPr lang="en-US" sz="1400" dirty="0" smtClean="0"/>
              <a:t> </a:t>
            </a:r>
            <a:r>
              <a:rPr lang="en-US" sz="1200" dirty="0" smtClean="0"/>
              <a:t>Changes do not affect other users until committed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1400" b="1" dirty="0" smtClean="0"/>
              <a:t>Durability</a:t>
            </a:r>
            <a:r>
              <a:rPr lang="en-US" sz="1400" dirty="0" smtClean="0"/>
              <a:t> </a:t>
            </a:r>
            <a:r>
              <a:rPr lang="mr-IN" sz="1400" dirty="0" smtClean="0"/>
              <a:t>–</a:t>
            </a:r>
            <a:r>
              <a:rPr lang="en-US" sz="1400" dirty="0" smtClean="0"/>
              <a:t> </a:t>
            </a:r>
            <a:r>
              <a:rPr lang="en-US" sz="1200" dirty="0" smtClean="0"/>
              <a:t>Committed transactions can be recovered in case of system failure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74995" y="1664785"/>
            <a:ext cx="30280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BASE</a:t>
            </a:r>
          </a:p>
          <a:p>
            <a:pPr algn="ctr"/>
            <a:endParaRPr lang="en-US" dirty="0"/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1400" b="1" dirty="0" smtClean="0"/>
              <a:t>Basic Availability </a:t>
            </a:r>
            <a:r>
              <a:rPr lang="mr-IN" sz="1200" dirty="0" smtClean="0"/>
              <a:t>–</a:t>
            </a:r>
            <a:r>
              <a:rPr lang="en-US" sz="1200" dirty="0" smtClean="0"/>
              <a:t> Availability first even with partial consistency</a:t>
            </a:r>
            <a:endParaRPr lang="en-US" sz="1200" dirty="0"/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1400" b="1" dirty="0" smtClean="0"/>
              <a:t>Soft State </a:t>
            </a:r>
            <a:r>
              <a:rPr lang="en-US" sz="1200" dirty="0" smtClean="0"/>
              <a:t>-  Do away with consistency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1400" b="1" dirty="0" smtClean="0"/>
              <a:t>Eventual Consistency </a:t>
            </a:r>
            <a:r>
              <a:rPr lang="mr-IN" sz="1200" dirty="0" smtClean="0"/>
              <a:t>–</a:t>
            </a:r>
            <a:r>
              <a:rPr lang="en-US" sz="1200" dirty="0" smtClean="0"/>
              <a:t> Eventually, converge at a consistent state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endParaRPr lang="en-US" sz="1200" dirty="0"/>
          </a:p>
          <a:p>
            <a:pPr>
              <a:lnSpc>
                <a:spcPct val="200000"/>
              </a:lnSpc>
            </a:pPr>
            <a:r>
              <a:rPr lang="en-US" sz="1200" dirty="0" smtClean="0"/>
              <a:t>(All about liveness, safety is ok to have but not an immediate requirement )</a:t>
            </a:r>
          </a:p>
        </p:txBody>
      </p:sp>
    </p:spTree>
    <p:extLst>
      <p:ext uri="{BB962C8B-B14F-4D97-AF65-F5344CB8AC3E}">
        <p14:creationId xmlns:p14="http://schemas.microsoft.com/office/powerpoint/2010/main" val="12822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SQL::</a:t>
            </a:r>
            <a:r>
              <a:rPr lang="en-US" dirty="0" err="1" smtClean="0"/>
              <a:t>Nosql</a:t>
            </a:r>
            <a:r>
              <a:rPr lang="en-US" dirty="0" smtClean="0"/>
              <a:t>::</a:t>
            </a:r>
            <a:r>
              <a:rPr lang="en-US" dirty="0" err="1" smtClean="0"/>
              <a:t>Newsql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pic>
        <p:nvPicPr>
          <p:cNvPr id="10" name="Picture 2" descr="http://classes.midlandstech.edu/carterp/Courses/bio225/chap02/figure_02_06_labe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9" y="1965324"/>
            <a:ext cx="4649202" cy="286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358321"/>
              </p:ext>
            </p:extLst>
          </p:nvPr>
        </p:nvGraphicFramePr>
        <p:xfrm>
          <a:off x="5116921" y="1965324"/>
          <a:ext cx="6903064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5766"/>
                <a:gridCol w="1725766"/>
                <a:gridCol w="1725766"/>
                <a:gridCol w="172576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SQL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NoSQL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NewSQL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Relational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Schema-less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ACID Transactions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Horizontal Scalability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Performance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dirty="0" smtClean="0"/>
                        <a:t>Big Volume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04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082" y="1747321"/>
            <a:ext cx="8404659" cy="4657064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543800" cy="365125"/>
          </a:xfrm>
        </p:spPr>
        <p:txBody>
          <a:bodyPr/>
          <a:lstStyle/>
          <a:p>
            <a:r>
              <a:rPr lang="en-US" smtClean="0"/>
              <a:t>Bapi Chatterjee, IBM IRL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dirty="0" smtClean="0"/>
              <a:t>SQL::</a:t>
            </a:r>
            <a:r>
              <a:rPr lang="en-US" dirty="0" err="1" smtClean="0"/>
              <a:t>Nosql</a:t>
            </a:r>
            <a:r>
              <a:rPr lang="en-US" dirty="0" smtClean="0"/>
              <a:t>::</a:t>
            </a:r>
            <a:r>
              <a:rPr lang="en-US" dirty="0" err="1" smtClean="0"/>
              <a:t>Newsql</a:t>
            </a:r>
            <a:endParaRPr lang="en-US" dirty="0"/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9882814" y="647202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</a:t>
            </a:r>
            <a:r>
              <a:rPr lang="en-US" dirty="0">
                <a:effectLst/>
              </a:rPr>
              <a:t>Hayden </a:t>
            </a:r>
            <a:r>
              <a:rPr lang="en-US" dirty="0" err="1" smtClean="0">
                <a:effectLst/>
              </a:rPr>
              <a:t>Jananthan</a:t>
            </a:r>
            <a:r>
              <a:rPr lang="en-US" dirty="0" smtClean="0">
                <a:effectLst/>
              </a:rPr>
              <a:t> et al.</a:t>
            </a:r>
            <a:r>
              <a:rPr lang="en-US" dirty="0" smtClean="0"/>
              <a:t>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Custom 1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4240D4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2599</TotalTime>
  <Words>937</Words>
  <Application>Microsoft Macintosh PowerPoint</Application>
  <PresentationFormat>Widescreen</PresentationFormat>
  <Paragraphs>190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Cambria Math</vt:lpstr>
      <vt:lpstr>Century Gothic</vt:lpstr>
      <vt:lpstr>Mangal</vt:lpstr>
      <vt:lpstr>Arial</vt:lpstr>
      <vt:lpstr>Mesh</vt:lpstr>
      <vt:lpstr>Querying SQL, NoSQL, and NewSQL databases together and at scale</vt:lpstr>
      <vt:lpstr>Disclaimer</vt:lpstr>
      <vt:lpstr>Acknowledgements</vt:lpstr>
      <vt:lpstr>“Big data” in the real world</vt:lpstr>
      <vt:lpstr>Poly dB engines</vt:lpstr>
      <vt:lpstr>SQL::Nosql::newsql</vt:lpstr>
      <vt:lpstr>SQL::Nosql</vt:lpstr>
      <vt:lpstr>SQL::Nosql::Newsql</vt:lpstr>
      <vt:lpstr>SQL::Nosql::Newsql</vt:lpstr>
      <vt:lpstr>polystore</vt:lpstr>
      <vt:lpstr>Polystore: BigDAWG</vt:lpstr>
      <vt:lpstr>Polystore: mathematics</vt:lpstr>
      <vt:lpstr>Polystore: mathematics</vt:lpstr>
      <vt:lpstr>Associative Array: Intuition</vt:lpstr>
      <vt:lpstr>Associative array: Construction</vt:lpstr>
      <vt:lpstr>Associative array: mathematics</vt:lpstr>
      <vt:lpstr>example</vt:lpstr>
      <vt:lpstr>example</vt:lpstr>
      <vt:lpstr>Polystore: Matrix algebra</vt:lpstr>
      <vt:lpstr>HPC for polystore queries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Querying SQL, NoSQL, and NewSQL databases together and at scale</dc:title>
  <dc:creator>Bapi Chatterjee</dc:creator>
  <cp:lastModifiedBy>Bapi Chatterjee</cp:lastModifiedBy>
  <cp:revision>47</cp:revision>
  <dcterms:created xsi:type="dcterms:W3CDTF">2018-01-02T06:19:29Z</dcterms:created>
  <dcterms:modified xsi:type="dcterms:W3CDTF">2018-01-04T01:38:39Z</dcterms:modified>
</cp:coreProperties>
</file>