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wdp" ContentType="image/vnd.ms-photo"/>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2"/>
  </p:notesMasterIdLst>
  <p:sldIdLst>
    <p:sldId id="288" r:id="rId2"/>
    <p:sldId id="289" r:id="rId3"/>
    <p:sldId id="281" r:id="rId4"/>
    <p:sldId id="282" r:id="rId5"/>
    <p:sldId id="283" r:id="rId6"/>
    <p:sldId id="284" r:id="rId7"/>
    <p:sldId id="285" r:id="rId8"/>
    <p:sldId id="286" r:id="rId9"/>
    <p:sldId id="287" r:id="rId10"/>
    <p:sldId id="349" r:id="rId11"/>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80"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8" r:id="rId90"/>
    <p:sldId id="347" r:id="rId9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25"/>
    <p:restoredTop sz="94530"/>
  </p:normalViewPr>
  <p:slideViewPr>
    <p:cSldViewPr snapToGrid="0" snapToObjects="1">
      <p:cViewPr>
        <p:scale>
          <a:sx n="72" d="100"/>
          <a:sy n="72" d="100"/>
        </p:scale>
        <p:origin x="440" y="6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notesMaster" Target="notesMasters/notesMaster1.xml"/><Relationship Id="rId93" Type="http://schemas.openxmlformats.org/officeDocument/2006/relationships/presProps" Target="presProps.xml"/><Relationship Id="rId94" Type="http://schemas.openxmlformats.org/officeDocument/2006/relationships/viewProps" Target="viewProps.xml"/><Relationship Id="rId95" Type="http://schemas.openxmlformats.org/officeDocument/2006/relationships/theme" Target="theme/theme1.xml"/><Relationship Id="rId9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emf"/><Relationship Id="rId2"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53D6BF-BC9A-9247-9720-E7B66D53AE1D}" type="datetimeFigureOut">
              <a:rPr lang="en-US" smtClean="0"/>
              <a:t>1/10/18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B714D7-71B8-0846-9CE0-84532E37EC6B}" type="slidenum">
              <a:rPr lang="en-US" smtClean="0"/>
              <a:t>‹#›</a:t>
            </a:fld>
            <a:endParaRPr lang="en-US"/>
          </a:p>
        </p:txBody>
      </p:sp>
    </p:spTree>
    <p:extLst>
      <p:ext uri="{BB962C8B-B14F-4D97-AF65-F5344CB8AC3E}">
        <p14:creationId xmlns:p14="http://schemas.microsoft.com/office/powerpoint/2010/main" val="370414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687388"/>
            <a:ext cx="6089650" cy="34258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B4EB87-220F-4301-B359-AFA8EAED2F5A}" type="slidenum">
              <a:rPr lang="en-US" smtClean="0"/>
              <a:pPr/>
              <a:t>36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Shaded boxes represent data stored on the nodes. For example, blocks 1, 2 and 4 are stored on node N1.</a:t>
            </a:r>
          </a:p>
          <a:p>
            <a:pPr marL="228600" indent="-228600">
              <a:buAutoNum type="arabicPeriod"/>
            </a:pPr>
            <a:r>
              <a:rPr lang="en-US" dirty="0" smtClean="0"/>
              <a:t>Boxes with dashes outlines represent</a:t>
            </a:r>
            <a:r>
              <a:rPr lang="en-US" baseline="0" dirty="0" smtClean="0"/>
              <a:t> failed attempts. E.g.,, attempt 1 of map 2 (M2A1) fails on N2, which then creates M2A2 which succeeds.</a:t>
            </a:r>
          </a:p>
          <a:p>
            <a:pPr marL="228600" indent="-228600">
              <a:buAutoNum type="arabicPeriod"/>
            </a:pPr>
            <a:r>
              <a:rPr lang="en-US" baseline="0" dirty="0" smtClean="0"/>
              <a:t>Solid arrows from tasks to nodes denote assignments, while those from attempts to tasks represent successful attempts.</a:t>
            </a:r>
          </a:p>
          <a:p>
            <a:pPr marL="228600" indent="-228600">
              <a:buAutoNum type="arabicPeriod"/>
            </a:pPr>
            <a:r>
              <a:rPr lang="en-US" dirty="0" smtClean="0"/>
              <a:t>Dotted</a:t>
            </a:r>
            <a:r>
              <a:rPr lang="en-US" baseline="0" dirty="0" smtClean="0"/>
              <a:t> arrows from nodes to tasks represent failure of execution of the task on the node. This happens – potentially due to data corruption – when a threshold number of attempts of a task on a node fail. For example, task map 3 fails on node 3.</a:t>
            </a:r>
            <a:endParaRPr lang="en-IN" dirty="0"/>
          </a:p>
        </p:txBody>
      </p:sp>
      <p:sp>
        <p:nvSpPr>
          <p:cNvPr id="4" name="Slide Number Placeholder 3"/>
          <p:cNvSpPr>
            <a:spLocks noGrp="1"/>
          </p:cNvSpPr>
          <p:nvPr>
            <p:ph type="sldNum" sz="quarter" idx="10"/>
          </p:nvPr>
        </p:nvSpPr>
        <p:spPr/>
        <p:txBody>
          <a:bodyPr/>
          <a:lstStyle/>
          <a:p>
            <a:fld id="{B64748B5-4735-47BC-9AE2-DF8B5E24DA75}" type="slidenum">
              <a:rPr lang="en-IN" smtClean="0"/>
              <a:t>73</a:t>
            </a:fld>
            <a:endParaRPr lang="en-IN"/>
          </a:p>
        </p:txBody>
      </p:sp>
    </p:spTree>
    <p:extLst>
      <p:ext uri="{BB962C8B-B14F-4D97-AF65-F5344CB8AC3E}">
        <p14:creationId xmlns:p14="http://schemas.microsoft.com/office/powerpoint/2010/main" val="149200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D52F4E-D64A-4EEC-9AB6-B6524D731C0C}" type="slidenum">
              <a:rPr lang="en-US" smtClean="0"/>
              <a:pPr/>
              <a:t>37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687388"/>
            <a:ext cx="6089650" cy="34258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F7410B-E400-42AC-B017-B303E0662597}" type="slidenum">
              <a:rPr lang="en-US" smtClean="0"/>
              <a:pPr/>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687388"/>
            <a:ext cx="6089650" cy="34258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B4EB87-220F-4301-B359-AFA8EAED2F5A}" type="slidenum">
              <a:rPr lang="en-US" smtClean="0"/>
              <a:pPr/>
              <a:t>39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687388"/>
            <a:ext cx="6089650" cy="34258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B4EB87-220F-4301-B359-AFA8EAED2F5A}" type="slidenum">
              <a:rPr lang="en-US" smtClean="0"/>
              <a:pPr/>
              <a:t>40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687388"/>
            <a:ext cx="6089650" cy="34258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B4EB87-220F-4301-B359-AFA8EAED2F5A}" type="slidenum">
              <a:rPr lang="en-US" smtClean="0"/>
              <a:pPr/>
              <a:t>41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051BC4-943B-470F-A227-74D3260DC704}" type="slidenum">
              <a:rPr lang="en-IN" smtClean="0"/>
              <a:t>52</a:t>
            </a:fld>
            <a:endParaRPr lang="en-IN"/>
          </a:p>
        </p:txBody>
      </p:sp>
    </p:spTree>
    <p:extLst>
      <p:ext uri="{BB962C8B-B14F-4D97-AF65-F5344CB8AC3E}">
        <p14:creationId xmlns:p14="http://schemas.microsoft.com/office/powerpoint/2010/main" val="1158013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 simplifications</a:t>
            </a:r>
            <a:r>
              <a:rPr lang="en-US" baseline="0" dirty="0" smtClean="0"/>
              <a:t> of access checks presented in the above slides only work in the following scenarios:</a:t>
            </a:r>
          </a:p>
          <a:p>
            <a:pPr marL="228600" indent="-228600">
              <a:buAutoNum type="arabicPeriod"/>
            </a:pPr>
            <a:r>
              <a:rPr lang="en-US" baseline="0" dirty="0" smtClean="0"/>
              <a:t>RW policies derived from a Denning’s policy (i.e. a flow policy) – not all policies that we formulate in practice are flow policies</a:t>
            </a:r>
          </a:p>
          <a:p>
            <a:pPr marL="228600" indent="-228600">
              <a:buAutoNum type="arabicPeriod"/>
            </a:pPr>
            <a:r>
              <a:rPr lang="en-US" baseline="0" dirty="0" smtClean="0"/>
              <a:t>Subjects and objects are statically </a:t>
            </a:r>
            <a:r>
              <a:rPr lang="en-US" baseline="0" dirty="0" err="1" smtClean="0"/>
              <a:t>labelled</a:t>
            </a:r>
            <a:endParaRPr lang="en-IN" smtClean="0"/>
          </a:p>
          <a:p>
            <a:endParaRPr lang="en-US"/>
          </a:p>
        </p:txBody>
      </p:sp>
      <p:sp>
        <p:nvSpPr>
          <p:cNvPr id="4" name="Slide Number Placeholder 3"/>
          <p:cNvSpPr>
            <a:spLocks noGrp="1"/>
          </p:cNvSpPr>
          <p:nvPr>
            <p:ph type="sldNum" sz="quarter" idx="10"/>
          </p:nvPr>
        </p:nvSpPr>
        <p:spPr/>
        <p:txBody>
          <a:bodyPr/>
          <a:lstStyle/>
          <a:p>
            <a:fld id="{39051BC4-943B-470F-A227-74D3260DC704}" type="slidenum">
              <a:rPr lang="en-IN" smtClean="0"/>
              <a:t>64</a:t>
            </a:fld>
            <a:endParaRPr lang="en-IN"/>
          </a:p>
        </p:txBody>
      </p:sp>
    </p:spTree>
    <p:extLst>
      <p:ext uri="{BB962C8B-B14F-4D97-AF65-F5344CB8AC3E}">
        <p14:creationId xmlns:p14="http://schemas.microsoft.com/office/powerpoint/2010/main" val="2777684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D595D20-9286-4A40-A4AD-26FCD77398F1}" type="slidenum">
              <a:rPr lang="en-IN" smtClean="0"/>
              <a:t>66</a:t>
            </a:fld>
            <a:endParaRPr lang="en-IN"/>
          </a:p>
        </p:txBody>
      </p:sp>
    </p:spTree>
    <p:extLst>
      <p:ext uri="{BB962C8B-B14F-4D97-AF65-F5344CB8AC3E}">
        <p14:creationId xmlns:p14="http://schemas.microsoft.com/office/powerpoint/2010/main" val="1686474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981D8D-FCF7-6044-8B98-4494466D3ACB}" type="datetimeFigureOut">
              <a:rPr lang="en-US" smtClean="0"/>
              <a:t>1/10/18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F4428-6042-124F-97B5-6AACE4A9EC63}"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981D8D-FCF7-6044-8B98-4494466D3ACB}" type="datetimeFigureOut">
              <a:rPr lang="en-US" smtClean="0"/>
              <a:t>1/10/18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F4428-6042-124F-97B5-6AACE4A9EC63}"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981D8D-FCF7-6044-8B98-4494466D3ACB}" type="datetimeFigureOut">
              <a:rPr lang="en-US" smtClean="0"/>
              <a:t>1/10/18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F4428-6042-124F-97B5-6AACE4A9EC63}" type="slidenum">
              <a:rPr lang="en-US" smtClean="0"/>
              <a:t>‹#›</a:t>
            </a:fld>
            <a:endParaRPr lang="en-US"/>
          </a:p>
        </p:txBody>
      </p:sp>
    </p:spTree>
    <p:extLst>
      <p:ext uri="{BB962C8B-B14F-4D97-AF65-F5344CB8AC3E}">
        <p14:creationId xmlns:p14="http://schemas.microsoft.com/office/powerpoint/2010/main" val="29733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981D8D-FCF7-6044-8B98-4494466D3ACB}" type="datetimeFigureOut">
              <a:rPr lang="en-US" smtClean="0"/>
              <a:t>1/10/18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F4428-6042-124F-97B5-6AACE4A9EC63}" type="slidenum">
              <a:rPr lang="en-US" smtClean="0"/>
              <a:t>‹#›</a:t>
            </a:fld>
            <a:endParaRPr lang="en-US"/>
          </a:p>
        </p:txBody>
      </p:sp>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981D8D-FCF7-6044-8B98-4494466D3ACB}" type="datetimeFigureOut">
              <a:rPr lang="en-US" smtClean="0"/>
              <a:t>1/10/18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F4428-6042-124F-97B5-6AACE4A9EC63}" type="slidenum">
              <a:rPr lang="en-US" smtClean="0"/>
              <a:t>‹#›</a:t>
            </a:fld>
            <a:endParaRPr lang="en-US"/>
          </a:p>
        </p:txBody>
      </p:sp>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981D8D-FCF7-6044-8B98-4494466D3ACB}" type="datetimeFigureOut">
              <a:rPr lang="en-US" smtClean="0"/>
              <a:t>1/10/18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F4428-6042-124F-97B5-6AACE4A9EC63}"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981D8D-FCF7-6044-8B98-4494466D3ACB}" type="datetimeFigureOut">
              <a:rPr lang="en-US" smtClean="0"/>
              <a:t>1/10/18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2F4428-6042-124F-97B5-6AACE4A9EC63}"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981D8D-FCF7-6044-8B98-4494466D3ACB}" type="datetimeFigureOut">
              <a:rPr lang="en-US" smtClean="0"/>
              <a:t>1/10/18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2F4428-6042-124F-97B5-6AACE4A9EC63}"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981D8D-FCF7-6044-8B98-4494466D3ACB}" type="datetimeFigureOut">
              <a:rPr lang="en-US" smtClean="0"/>
              <a:t>1/10/18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2F4428-6042-124F-97B5-6AACE4A9EC63}" type="slidenum">
              <a:rPr lang="en-US" smtClean="0"/>
              <a:t>‹#›</a:t>
            </a:fld>
            <a:endParaRPr lang="en-US"/>
          </a:p>
        </p:txBody>
      </p:sp>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981D8D-FCF7-6044-8B98-4494466D3ACB}" type="datetimeFigureOut">
              <a:rPr lang="en-US" smtClean="0"/>
              <a:t>1/10/18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F4428-6042-124F-97B5-6AACE4A9EC63}"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981D8D-FCF7-6044-8B98-4494466D3ACB}" type="datetimeFigureOut">
              <a:rPr lang="en-US" smtClean="0"/>
              <a:t>1/10/18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F4428-6042-124F-97B5-6AACE4A9EC63}"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981D8D-FCF7-6044-8B98-4494466D3ACB}" type="datetimeFigureOut">
              <a:rPr lang="en-US" smtClean="0"/>
              <a:t>1/10/18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F4428-6042-124F-97B5-6AACE4A9EC63}"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rkss@cse.iitb.ac.in"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3.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jpeg"/><Relationship Id="rId10"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4.png"/><Relationship Id="rId5" Type="http://schemas.openxmlformats.org/officeDocument/2006/relationships/image" Target="../media/image23.png"/><Relationship Id="rId6"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3.png"/><Relationship Id="rId5" Type="http://schemas.openxmlformats.org/officeDocument/2006/relationships/image" Target="../media/image29.jpeg"/><Relationship Id="rId6"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3.png"/><Relationship Id="rId5" Type="http://schemas.openxmlformats.org/officeDocument/2006/relationships/image" Target="../media/image30.png"/><Relationship Id="rId6" Type="http://schemas.openxmlformats.org/officeDocument/2006/relationships/image" Target="../media/image29.jpeg"/><Relationship Id="rId7"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file:///localhost/Volumes/NO%20NAME/RWFM-BasicRules.pptx"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34.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35.emf"/><Relationship Id="rId5" Type="http://schemas.openxmlformats.org/officeDocument/2006/relationships/oleObject" Target="../embeddings/oleObject4.bin"/><Relationship Id="rId6" Type="http://schemas.openxmlformats.org/officeDocument/2006/relationships/image" Target="../media/image34.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png"/><Relationship Id="rId3" Type="http://schemas.microsoft.com/office/2007/relationships/hdphoto" Target="../media/hdphoto1.wdp"/></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z="4900" b="1" dirty="0">
                <a:solidFill>
                  <a:srgbClr val="FF0000"/>
                </a:solidFill>
              </a:rPr>
              <a:t>Algorithmic Architectures for End-to-End Security of Systems: Challenges</a:t>
            </a:r>
            <a:r>
              <a:rPr lang="en-GB" dirty="0"/>
              <a:t/>
            </a:r>
            <a:br>
              <a:rPr lang="en-GB" dirty="0"/>
            </a:br>
            <a:endParaRPr lang="en-US" dirty="0"/>
          </a:p>
        </p:txBody>
      </p:sp>
      <p:sp>
        <p:nvSpPr>
          <p:cNvPr id="5" name="Subtitle 4"/>
          <p:cNvSpPr>
            <a:spLocks noGrp="1"/>
          </p:cNvSpPr>
          <p:nvPr>
            <p:ph type="subTitle" idx="1"/>
          </p:nvPr>
        </p:nvSpPr>
        <p:spPr/>
        <p:txBody>
          <a:bodyPr>
            <a:normAutofit/>
          </a:bodyPr>
          <a:lstStyle/>
          <a:p>
            <a:r>
              <a:rPr lang="en-US" dirty="0">
                <a:solidFill>
                  <a:srgbClr val="0000FF"/>
                </a:solidFill>
              </a:rPr>
              <a:t>RK Shyamasundar</a:t>
            </a:r>
          </a:p>
          <a:p>
            <a:r>
              <a:rPr lang="en-US" dirty="0" smtClean="0">
                <a:solidFill>
                  <a:srgbClr val="0000FF"/>
                </a:solidFill>
              </a:rPr>
              <a:t>IIT </a:t>
            </a:r>
            <a:r>
              <a:rPr lang="en-US" dirty="0">
                <a:solidFill>
                  <a:srgbClr val="0000FF"/>
                </a:solidFill>
              </a:rPr>
              <a:t>Bombay</a:t>
            </a:r>
          </a:p>
          <a:p>
            <a:r>
              <a:rPr lang="en-US" dirty="0" smtClean="0">
                <a:hlinkClick r:id="rId2"/>
              </a:rPr>
              <a:t>rkss@cse.iitb.ac.in</a:t>
            </a:r>
            <a:endParaRPr lang="en-US" dirty="0" smtClean="0"/>
          </a:p>
          <a:p>
            <a:endParaRPr lang="en-US" dirty="0"/>
          </a:p>
          <a:p>
            <a:endParaRPr lang="en-US" dirty="0"/>
          </a:p>
        </p:txBody>
      </p:sp>
    </p:spTree>
    <p:extLst>
      <p:ext uri="{BB962C8B-B14F-4D97-AF65-F5344CB8AC3E}">
        <p14:creationId xmlns:p14="http://schemas.microsoft.com/office/powerpoint/2010/main" val="1860348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Privacy</a:t>
            </a:r>
            <a:endParaRPr lang="en-US" dirty="0"/>
          </a:p>
        </p:txBody>
      </p:sp>
      <p:sp>
        <p:nvSpPr>
          <p:cNvPr id="3" name="Content Placeholder 2"/>
          <p:cNvSpPr>
            <a:spLocks noGrp="1"/>
          </p:cNvSpPr>
          <p:nvPr>
            <p:ph idx="1"/>
          </p:nvPr>
        </p:nvSpPr>
        <p:spPr/>
        <p:txBody>
          <a:bodyPr/>
          <a:lstStyle/>
          <a:p>
            <a:r>
              <a:rPr lang="en-US" dirty="0" smtClean="0"/>
              <a:t>From </a:t>
            </a:r>
            <a:r>
              <a:rPr lang="en-US" dirty="0" err="1" smtClean="0"/>
              <a:t>Catuscia</a:t>
            </a:r>
            <a:r>
              <a:rPr lang="en-US" dirty="0" smtClean="0"/>
              <a:t> P</a:t>
            </a:r>
            <a:endParaRPr lang="en-US" dirty="0"/>
          </a:p>
        </p:txBody>
      </p:sp>
    </p:spTree>
    <p:extLst>
      <p:ext uri="{BB962C8B-B14F-4D97-AF65-F5344CB8AC3E}">
        <p14:creationId xmlns:p14="http://schemas.microsoft.com/office/powerpoint/2010/main" val="670262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9200" y="0"/>
            <a:ext cx="7203865" cy="6858000"/>
          </a:xfrm>
          <a:prstGeom prst="rect">
            <a:avLst/>
          </a:prstGeom>
        </p:spPr>
      </p:pic>
    </p:spTree>
    <p:extLst>
      <p:ext uri="{BB962C8B-B14F-4D97-AF65-F5344CB8AC3E}">
        <p14:creationId xmlns:p14="http://schemas.microsoft.com/office/powerpoint/2010/main" val="769146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9100" y="0"/>
            <a:ext cx="8805201" cy="6858000"/>
          </a:xfrm>
          <a:prstGeom prst="rect">
            <a:avLst/>
          </a:prstGeom>
        </p:spPr>
      </p:pic>
    </p:spTree>
    <p:extLst>
      <p:ext uri="{BB962C8B-B14F-4D97-AF65-F5344CB8AC3E}">
        <p14:creationId xmlns:p14="http://schemas.microsoft.com/office/powerpoint/2010/main" val="2066195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500" y="0"/>
            <a:ext cx="9762688" cy="6858000"/>
          </a:xfrm>
          <a:prstGeom prst="rect">
            <a:avLst/>
          </a:prstGeom>
        </p:spPr>
      </p:pic>
    </p:spTree>
    <p:extLst>
      <p:ext uri="{BB962C8B-B14F-4D97-AF65-F5344CB8AC3E}">
        <p14:creationId xmlns:p14="http://schemas.microsoft.com/office/powerpoint/2010/main" val="1732658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200" y="0"/>
            <a:ext cx="9225643" cy="6858000"/>
          </a:xfrm>
          <a:prstGeom prst="rect">
            <a:avLst/>
          </a:prstGeom>
        </p:spPr>
      </p:pic>
    </p:spTree>
    <p:extLst>
      <p:ext uri="{BB962C8B-B14F-4D97-AF65-F5344CB8AC3E}">
        <p14:creationId xmlns:p14="http://schemas.microsoft.com/office/powerpoint/2010/main" val="915173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 y="1003300"/>
            <a:ext cx="10731500" cy="4838700"/>
          </a:xfrm>
          <a:prstGeom prst="rect">
            <a:avLst/>
          </a:prstGeom>
        </p:spPr>
      </p:pic>
    </p:spTree>
    <p:extLst>
      <p:ext uri="{BB962C8B-B14F-4D97-AF65-F5344CB8AC3E}">
        <p14:creationId xmlns:p14="http://schemas.microsoft.com/office/powerpoint/2010/main" val="1035067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2700" y="0"/>
            <a:ext cx="9622557" cy="6858000"/>
          </a:xfrm>
          <a:prstGeom prst="rect">
            <a:avLst/>
          </a:prstGeom>
        </p:spPr>
      </p:pic>
    </p:spTree>
    <p:extLst>
      <p:ext uri="{BB962C8B-B14F-4D97-AF65-F5344CB8AC3E}">
        <p14:creationId xmlns:p14="http://schemas.microsoft.com/office/powerpoint/2010/main" val="1759007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800" y="0"/>
            <a:ext cx="9033498" cy="6858000"/>
          </a:xfrm>
          <a:prstGeom prst="rect">
            <a:avLst/>
          </a:prstGeom>
        </p:spPr>
      </p:pic>
    </p:spTree>
    <p:extLst>
      <p:ext uri="{BB962C8B-B14F-4D97-AF65-F5344CB8AC3E}">
        <p14:creationId xmlns:p14="http://schemas.microsoft.com/office/powerpoint/2010/main" val="1377184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300" y="0"/>
            <a:ext cx="9147453" cy="6858000"/>
          </a:xfrm>
          <a:prstGeom prst="rect">
            <a:avLst/>
          </a:prstGeom>
        </p:spPr>
      </p:pic>
    </p:spTree>
    <p:extLst>
      <p:ext uri="{BB962C8B-B14F-4D97-AF65-F5344CB8AC3E}">
        <p14:creationId xmlns:p14="http://schemas.microsoft.com/office/powerpoint/2010/main" val="764034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8533710" cy="6858000"/>
          </a:xfrm>
          <a:prstGeom prst="rect">
            <a:avLst/>
          </a:prstGeom>
        </p:spPr>
      </p:pic>
    </p:spTree>
    <p:extLst>
      <p:ext uri="{BB962C8B-B14F-4D97-AF65-F5344CB8AC3E}">
        <p14:creationId xmlns:p14="http://schemas.microsoft.com/office/powerpoint/2010/main" val="1330477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t>
            </a:r>
            <a:endParaRPr lang="en-US" dirty="0"/>
          </a:p>
        </p:txBody>
      </p:sp>
      <p:sp>
        <p:nvSpPr>
          <p:cNvPr id="3" name="Content Placeholder 2"/>
          <p:cNvSpPr>
            <a:spLocks noGrp="1"/>
          </p:cNvSpPr>
          <p:nvPr>
            <p:ph idx="1"/>
          </p:nvPr>
        </p:nvSpPr>
        <p:spPr/>
        <p:txBody>
          <a:bodyPr/>
          <a:lstStyle/>
          <a:p>
            <a:r>
              <a:rPr lang="en-US" dirty="0" smtClean="0"/>
              <a:t>General: Privacy, Public, Secret, ..</a:t>
            </a:r>
          </a:p>
          <a:p>
            <a:r>
              <a:rPr lang="en-US" dirty="0" smtClean="0"/>
              <a:t>Leakage of Information and Differential Privacy.</a:t>
            </a:r>
          </a:p>
          <a:p>
            <a:r>
              <a:rPr lang="en-US" dirty="0" smtClean="0"/>
              <a:t>Landscape of Map Reduce</a:t>
            </a:r>
          </a:p>
          <a:p>
            <a:pPr lvl="1"/>
            <a:r>
              <a:rPr lang="en-US" dirty="0" smtClean="0"/>
              <a:t>Various attempts</a:t>
            </a:r>
          </a:p>
          <a:p>
            <a:r>
              <a:rPr lang="en-US" dirty="0" smtClean="0"/>
              <a:t>A Novel Approach</a:t>
            </a:r>
          </a:p>
          <a:p>
            <a:pPr lvl="1"/>
            <a:r>
              <a:rPr lang="en-US" smtClean="0"/>
              <a:t>RWFM </a:t>
            </a:r>
            <a:r>
              <a:rPr lang="en-US" dirty="0" smtClean="0"/>
              <a:t>approach</a:t>
            </a:r>
          </a:p>
          <a:p>
            <a:pPr lvl="1"/>
            <a:r>
              <a:rPr lang="en-US" dirty="0" smtClean="0"/>
              <a:t>End2End Preservation of Privacy in Hadoop: </a:t>
            </a:r>
            <a:r>
              <a:rPr lang="en-US" dirty="0" err="1" smtClean="0"/>
              <a:t>SecHadoop</a:t>
            </a:r>
            <a:endParaRPr lang="en-US" dirty="0" smtClean="0"/>
          </a:p>
          <a:p>
            <a:r>
              <a:rPr lang="en-US" dirty="0" smtClean="0"/>
              <a:t>Summary</a:t>
            </a:r>
            <a:endParaRPr lang="en-US" dirty="0"/>
          </a:p>
        </p:txBody>
      </p:sp>
    </p:spTree>
    <p:extLst>
      <p:ext uri="{BB962C8B-B14F-4D97-AF65-F5344CB8AC3E}">
        <p14:creationId xmlns:p14="http://schemas.microsoft.com/office/powerpoint/2010/main" val="7402255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900" y="0"/>
            <a:ext cx="9206063" cy="6858000"/>
          </a:xfrm>
          <a:prstGeom prst="rect">
            <a:avLst/>
          </a:prstGeom>
        </p:spPr>
      </p:pic>
    </p:spTree>
    <p:extLst>
      <p:ext uri="{BB962C8B-B14F-4D97-AF65-F5344CB8AC3E}">
        <p14:creationId xmlns:p14="http://schemas.microsoft.com/office/powerpoint/2010/main" val="17365007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0"/>
            <a:ext cx="9280949" cy="6858000"/>
          </a:xfrm>
          <a:prstGeom prst="rect">
            <a:avLst/>
          </a:prstGeom>
        </p:spPr>
      </p:pic>
    </p:spTree>
    <p:extLst>
      <p:ext uri="{BB962C8B-B14F-4D97-AF65-F5344CB8AC3E}">
        <p14:creationId xmlns:p14="http://schemas.microsoft.com/office/powerpoint/2010/main" val="10646198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700" y="0"/>
            <a:ext cx="9115734" cy="6858000"/>
          </a:xfrm>
          <a:prstGeom prst="rect">
            <a:avLst/>
          </a:prstGeom>
        </p:spPr>
      </p:pic>
    </p:spTree>
    <p:extLst>
      <p:ext uri="{BB962C8B-B14F-4D97-AF65-F5344CB8AC3E}">
        <p14:creationId xmlns:p14="http://schemas.microsoft.com/office/powerpoint/2010/main" val="2315511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100" y="0"/>
            <a:ext cx="8536675" cy="6858000"/>
          </a:xfrm>
          <a:prstGeom prst="rect">
            <a:avLst/>
          </a:prstGeom>
        </p:spPr>
      </p:pic>
    </p:spTree>
    <p:extLst>
      <p:ext uri="{BB962C8B-B14F-4D97-AF65-F5344CB8AC3E}">
        <p14:creationId xmlns:p14="http://schemas.microsoft.com/office/powerpoint/2010/main" val="4394567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3700" y="0"/>
            <a:ext cx="8848334" cy="6858000"/>
          </a:xfrm>
          <a:prstGeom prst="rect">
            <a:avLst/>
          </a:prstGeom>
        </p:spPr>
      </p:pic>
    </p:spTree>
    <p:extLst>
      <p:ext uri="{BB962C8B-B14F-4D97-AF65-F5344CB8AC3E}">
        <p14:creationId xmlns:p14="http://schemas.microsoft.com/office/powerpoint/2010/main" val="7531503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2900" y="0"/>
            <a:ext cx="8964163" cy="6858000"/>
          </a:xfrm>
          <a:prstGeom prst="rect">
            <a:avLst/>
          </a:prstGeom>
        </p:spPr>
      </p:pic>
    </p:spTree>
    <p:extLst>
      <p:ext uri="{BB962C8B-B14F-4D97-AF65-F5344CB8AC3E}">
        <p14:creationId xmlns:p14="http://schemas.microsoft.com/office/powerpoint/2010/main" val="9291489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8600" y="0"/>
            <a:ext cx="9189302" cy="6858000"/>
          </a:xfrm>
          <a:prstGeom prst="rect">
            <a:avLst/>
          </a:prstGeom>
        </p:spPr>
      </p:pic>
    </p:spTree>
    <p:extLst>
      <p:ext uri="{BB962C8B-B14F-4D97-AF65-F5344CB8AC3E}">
        <p14:creationId xmlns:p14="http://schemas.microsoft.com/office/powerpoint/2010/main" val="18530069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300" y="0"/>
            <a:ext cx="8903918" cy="6858000"/>
          </a:xfrm>
          <a:prstGeom prst="rect">
            <a:avLst/>
          </a:prstGeom>
        </p:spPr>
      </p:pic>
    </p:spTree>
    <p:extLst>
      <p:ext uri="{BB962C8B-B14F-4D97-AF65-F5344CB8AC3E}">
        <p14:creationId xmlns:p14="http://schemas.microsoft.com/office/powerpoint/2010/main" val="6807497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9400" y="0"/>
            <a:ext cx="9077076" cy="6858000"/>
          </a:xfrm>
          <a:prstGeom prst="rect">
            <a:avLst/>
          </a:prstGeom>
        </p:spPr>
      </p:pic>
    </p:spTree>
    <p:extLst>
      <p:ext uri="{BB962C8B-B14F-4D97-AF65-F5344CB8AC3E}">
        <p14:creationId xmlns:p14="http://schemas.microsoft.com/office/powerpoint/2010/main" val="17162489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0"/>
            <a:ext cx="8757781" cy="6858000"/>
          </a:xfrm>
          <a:prstGeom prst="rect">
            <a:avLst/>
          </a:prstGeom>
        </p:spPr>
      </p:pic>
    </p:spTree>
    <p:extLst>
      <p:ext uri="{BB962C8B-B14F-4D97-AF65-F5344CB8AC3E}">
        <p14:creationId xmlns:p14="http://schemas.microsoft.com/office/powerpoint/2010/main" val="2142836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Secret, Private</a:t>
            </a:r>
            <a:endParaRPr lang="en-US" dirty="0"/>
          </a:p>
        </p:txBody>
      </p:sp>
      <p:sp>
        <p:nvSpPr>
          <p:cNvPr id="3" name="Content Placeholder 2"/>
          <p:cNvSpPr>
            <a:spLocks noGrp="1"/>
          </p:cNvSpPr>
          <p:nvPr>
            <p:ph idx="1"/>
          </p:nvPr>
        </p:nvSpPr>
        <p:spPr/>
        <p:txBody>
          <a:bodyPr/>
          <a:lstStyle/>
          <a:p>
            <a:endParaRPr lang="en-US" dirty="0" smtClean="0"/>
          </a:p>
          <a:p>
            <a:r>
              <a:rPr lang="en-US" dirty="0" smtClean="0"/>
              <a:t>Secret:</a:t>
            </a:r>
          </a:p>
          <a:p>
            <a:pPr lvl="1"/>
            <a:r>
              <a:rPr lang="en-US" dirty="0" smtClean="0"/>
              <a:t>Secrets </a:t>
            </a:r>
            <a:r>
              <a:rPr lang="en-US" dirty="0"/>
              <a:t>are things that are not meant to be shared. </a:t>
            </a:r>
            <a:endParaRPr lang="en-US" dirty="0" smtClean="0"/>
          </a:p>
          <a:p>
            <a:pPr lvl="1"/>
            <a:r>
              <a:rPr lang="en-US" dirty="0" smtClean="0"/>
              <a:t>Shared </a:t>
            </a:r>
            <a:r>
              <a:rPr lang="en-US" dirty="0"/>
              <a:t>secrets </a:t>
            </a:r>
            <a:r>
              <a:rPr lang="en-US" dirty="0" smtClean="0"/>
              <a:t>are </a:t>
            </a:r>
            <a:r>
              <a:rPr lang="en-US" dirty="0"/>
              <a:t>meant to remain within a well defined group, </a:t>
            </a:r>
            <a:endParaRPr lang="en-US" dirty="0" smtClean="0"/>
          </a:p>
          <a:p>
            <a:pPr lvl="1"/>
            <a:r>
              <a:rPr lang="en-US" dirty="0" smtClean="0"/>
              <a:t>Shared secrets  are </a:t>
            </a:r>
            <a:r>
              <a:rPr lang="en-US" dirty="0"/>
              <a:t>not meant to be shared outside that group</a:t>
            </a:r>
            <a:r>
              <a:rPr lang="en-US" dirty="0" smtClean="0"/>
              <a:t>.</a:t>
            </a:r>
          </a:p>
          <a:p>
            <a:r>
              <a:rPr lang="en-US" dirty="0" smtClean="0"/>
              <a:t>Example: Password</a:t>
            </a:r>
          </a:p>
          <a:p>
            <a:pPr lvl="1"/>
            <a:r>
              <a:rPr lang="en-US" dirty="0" smtClean="0"/>
              <a:t>Website cannot afford to keep a password; just check the crypto-hash</a:t>
            </a:r>
          </a:p>
          <a:p>
            <a:pPr lvl="1"/>
            <a:endParaRPr lang="en-US" dirty="0" smtClean="0"/>
          </a:p>
          <a:p>
            <a:pPr lvl="1"/>
            <a:endParaRPr lang="en-US" dirty="0"/>
          </a:p>
        </p:txBody>
      </p:sp>
    </p:spTree>
    <p:extLst>
      <p:ext uri="{BB962C8B-B14F-4D97-AF65-F5344CB8AC3E}">
        <p14:creationId xmlns:p14="http://schemas.microsoft.com/office/powerpoint/2010/main" val="11548521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500" y="0"/>
            <a:ext cx="9768177" cy="6858000"/>
          </a:xfrm>
          <a:prstGeom prst="rect">
            <a:avLst/>
          </a:prstGeom>
        </p:spPr>
      </p:pic>
    </p:spTree>
    <p:extLst>
      <p:ext uri="{BB962C8B-B14F-4D97-AF65-F5344CB8AC3E}">
        <p14:creationId xmlns:p14="http://schemas.microsoft.com/office/powerpoint/2010/main" val="13510347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7200" y="0"/>
            <a:ext cx="8733955" cy="6858000"/>
          </a:xfrm>
          <a:prstGeom prst="rect">
            <a:avLst/>
          </a:prstGeom>
        </p:spPr>
      </p:pic>
    </p:spTree>
    <p:extLst>
      <p:ext uri="{BB962C8B-B14F-4D97-AF65-F5344CB8AC3E}">
        <p14:creationId xmlns:p14="http://schemas.microsoft.com/office/powerpoint/2010/main" val="14970317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9100" y="0"/>
            <a:ext cx="8809083" cy="6858000"/>
          </a:xfrm>
          <a:prstGeom prst="rect">
            <a:avLst/>
          </a:prstGeom>
        </p:spPr>
      </p:pic>
    </p:spTree>
    <p:extLst>
      <p:ext uri="{BB962C8B-B14F-4D97-AF65-F5344CB8AC3E}">
        <p14:creationId xmlns:p14="http://schemas.microsoft.com/office/powerpoint/2010/main" val="6944492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4802" y="2967335"/>
            <a:ext cx="7082388" cy="3416320"/>
          </a:xfrm>
          <a:prstGeom prst="rect">
            <a:avLst/>
          </a:prstGeom>
          <a:noFill/>
        </p:spPr>
        <p:txBody>
          <a:bodyPr wrap="none" lIns="91440" tIns="45720" rIns="91440" bIns="45720">
            <a:spAutoFit/>
          </a:bodyPr>
          <a:lstStyle/>
          <a:p>
            <a:pPr algn="ctr"/>
            <a:r>
              <a:rPr lang="en-US" sz="5400" b="1" dirty="0" err="1">
                <a:solidFill>
                  <a:srgbClr val="FF0000"/>
                </a:solidFill>
                <a:latin typeface="Comic Sans MS" charset="0"/>
                <a:ea typeface="Comic Sans MS" charset="0"/>
                <a:cs typeface="Comic Sans MS" charset="0"/>
              </a:rPr>
              <a:t>SecHadoop</a:t>
            </a:r>
            <a:r>
              <a:rPr lang="en-US" sz="5400" b="1" dirty="0">
                <a:solidFill>
                  <a:srgbClr val="FF0000"/>
                </a:solidFill>
                <a:latin typeface="Comic Sans MS" charset="0"/>
                <a:ea typeface="Comic Sans MS" charset="0"/>
                <a:cs typeface="Comic Sans MS" charset="0"/>
              </a:rPr>
              <a:t>: </a:t>
            </a:r>
            <a:endParaRPr lang="en-US" sz="5400" b="1" dirty="0" smtClean="0">
              <a:solidFill>
                <a:srgbClr val="FF0000"/>
              </a:solidFill>
              <a:latin typeface="Comic Sans MS" charset="0"/>
              <a:ea typeface="Comic Sans MS" charset="0"/>
              <a:cs typeface="Comic Sans MS" charset="0"/>
            </a:endParaRPr>
          </a:p>
          <a:p>
            <a:pPr algn="ctr"/>
            <a:r>
              <a:rPr lang="en-US" sz="5400" b="1" dirty="0" smtClean="0">
                <a:solidFill>
                  <a:srgbClr val="FF0000"/>
                </a:solidFill>
                <a:latin typeface="Comic Sans MS" charset="0"/>
                <a:ea typeface="Comic Sans MS" charset="0"/>
                <a:cs typeface="Comic Sans MS" charset="0"/>
              </a:rPr>
              <a:t>End-to-End </a:t>
            </a:r>
            <a:r>
              <a:rPr lang="en-US" sz="5400" b="1" dirty="0">
                <a:solidFill>
                  <a:srgbClr val="FF0000"/>
                </a:solidFill>
                <a:latin typeface="Comic Sans MS" charset="0"/>
                <a:ea typeface="Comic Sans MS" charset="0"/>
                <a:cs typeface="Comic Sans MS" charset="0"/>
              </a:rPr>
              <a:t>Privacy </a:t>
            </a:r>
            <a:endParaRPr lang="en-US" sz="5400" b="1" dirty="0" smtClean="0">
              <a:solidFill>
                <a:srgbClr val="FF0000"/>
              </a:solidFill>
              <a:latin typeface="Comic Sans MS" charset="0"/>
              <a:ea typeface="Comic Sans MS" charset="0"/>
              <a:cs typeface="Comic Sans MS" charset="0"/>
            </a:endParaRPr>
          </a:p>
          <a:p>
            <a:pPr algn="ctr"/>
            <a:r>
              <a:rPr lang="en-US" sz="5400" b="1" dirty="0" smtClean="0">
                <a:solidFill>
                  <a:srgbClr val="FF0000"/>
                </a:solidFill>
                <a:latin typeface="Comic Sans MS" charset="0"/>
                <a:ea typeface="Comic Sans MS" charset="0"/>
                <a:cs typeface="Comic Sans MS" charset="0"/>
              </a:rPr>
              <a:t>Preserving </a:t>
            </a:r>
            <a:r>
              <a:rPr lang="en-US" sz="5400" b="1" dirty="0">
                <a:solidFill>
                  <a:srgbClr val="FF0000"/>
                </a:solidFill>
                <a:latin typeface="Comic Sans MS" charset="0"/>
                <a:ea typeface="Comic Sans MS" charset="0"/>
                <a:cs typeface="Comic Sans MS" charset="0"/>
              </a:rPr>
              <a:t>Hadoop</a:t>
            </a:r>
            <a:endPar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120857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Hadoop:  Extensive scalable computations on massive </a:t>
            </a:r>
            <a:r>
              <a:rPr lang="en-US" dirty="0"/>
              <a:t>data.</a:t>
            </a:r>
          </a:p>
          <a:p>
            <a:pPr lvl="1"/>
            <a:r>
              <a:rPr lang="en-US" dirty="0" smtClean="0"/>
              <a:t>Achieves through  </a:t>
            </a:r>
            <a:r>
              <a:rPr lang="en-US" dirty="0"/>
              <a:t>Map-Reduce framework for computation </a:t>
            </a:r>
            <a:r>
              <a:rPr lang="en-US" dirty="0" smtClean="0"/>
              <a:t>and HDFS </a:t>
            </a:r>
            <a:r>
              <a:rPr lang="en-US" dirty="0"/>
              <a:t>for distributed storage of the data.</a:t>
            </a:r>
          </a:p>
          <a:p>
            <a:r>
              <a:rPr lang="en-US" dirty="0" smtClean="0"/>
              <a:t>Privacy </a:t>
            </a:r>
            <a:r>
              <a:rPr lang="en-US" dirty="0"/>
              <a:t>concerns arise due </a:t>
            </a:r>
            <a:r>
              <a:rPr lang="en-US" dirty="0" smtClean="0"/>
              <a:t>to</a:t>
            </a:r>
          </a:p>
          <a:p>
            <a:pPr lvl="1"/>
            <a:r>
              <a:rPr lang="en-US" dirty="0" smtClean="0"/>
              <a:t> </a:t>
            </a:r>
            <a:r>
              <a:rPr lang="en-US" dirty="0"/>
              <a:t>data divisions and intermediate </a:t>
            </a:r>
            <a:r>
              <a:rPr lang="en-US" dirty="0" smtClean="0"/>
              <a:t>data creations </a:t>
            </a:r>
            <a:r>
              <a:rPr lang="en-US" dirty="0"/>
              <a:t>that is taking place while the computations are being carried out.</a:t>
            </a:r>
          </a:p>
          <a:p>
            <a:r>
              <a:rPr lang="en-US" dirty="0" smtClean="0"/>
              <a:t>User </a:t>
            </a:r>
            <a:r>
              <a:rPr lang="en-US" dirty="0"/>
              <a:t>intervention in job execution in the form of </a:t>
            </a:r>
            <a:r>
              <a:rPr lang="en-US" dirty="0" smtClean="0"/>
              <a:t>Malware ( or learning) </a:t>
            </a:r>
            <a:r>
              <a:rPr lang="en-US" dirty="0"/>
              <a:t>in Hadoop </a:t>
            </a:r>
            <a:r>
              <a:rPr lang="en-US" dirty="0" smtClean="0"/>
              <a:t>can lead </a:t>
            </a:r>
            <a:r>
              <a:rPr lang="en-US" dirty="0"/>
              <a:t>to privacy </a:t>
            </a:r>
            <a:r>
              <a:rPr lang="en-US" dirty="0" smtClean="0"/>
              <a:t>breaches.</a:t>
            </a:r>
          </a:p>
          <a:p>
            <a:pPr lvl="1"/>
            <a:r>
              <a:rPr lang="en-US" dirty="0" smtClean="0"/>
              <a:t>Naturally requires a robust </a:t>
            </a:r>
            <a:r>
              <a:rPr lang="en-US" b="1" dirty="0" smtClean="0"/>
              <a:t>decentralized information flow control</a:t>
            </a:r>
            <a:endParaRPr lang="en-US" b="1" dirty="0"/>
          </a:p>
          <a:p>
            <a:r>
              <a:rPr lang="en-US" dirty="0"/>
              <a:t>S</a:t>
            </a:r>
            <a:r>
              <a:rPr lang="en-US" dirty="0" smtClean="0"/>
              <a:t>ecure  </a:t>
            </a:r>
            <a:r>
              <a:rPr lang="en-US" dirty="0"/>
              <a:t>end-to-end data </a:t>
            </a:r>
            <a:r>
              <a:rPr lang="en-US" dirty="0" smtClean="0"/>
              <a:t>flow in a Hadoop in a decentralized way preserving the original data privacy invariant</a:t>
            </a:r>
          </a:p>
          <a:p>
            <a:r>
              <a:rPr lang="en-US" dirty="0" smtClean="0">
                <a:solidFill>
                  <a:srgbClr val="0070C0"/>
                </a:solidFill>
              </a:rPr>
              <a:t>Use such a scheme to protect against</a:t>
            </a:r>
          </a:p>
          <a:p>
            <a:pPr lvl="1"/>
            <a:r>
              <a:rPr lang="en-US" dirty="0" smtClean="0">
                <a:solidFill>
                  <a:srgbClr val="0070C0"/>
                </a:solidFill>
              </a:rPr>
              <a:t> Learning systems, </a:t>
            </a:r>
          </a:p>
          <a:p>
            <a:pPr lvl="1"/>
            <a:r>
              <a:rPr lang="en-US" dirty="0" smtClean="0">
                <a:solidFill>
                  <a:srgbClr val="0070C0"/>
                </a:solidFill>
              </a:rPr>
              <a:t>Desensitization of  data without any leak,</a:t>
            </a:r>
          </a:p>
          <a:p>
            <a:pPr lvl="1"/>
            <a:r>
              <a:rPr lang="en-US" dirty="0" smtClean="0">
                <a:solidFill>
                  <a:srgbClr val="0070C0"/>
                </a:solidFill>
              </a:rPr>
              <a:t>Realize Provenance for Neurological data</a:t>
            </a:r>
            <a:endParaRPr lang="en-US" dirty="0">
              <a:solidFill>
                <a:srgbClr val="0070C0"/>
              </a:solidFill>
            </a:endParaRPr>
          </a:p>
          <a:p>
            <a:endParaRPr lang="en-US" dirty="0"/>
          </a:p>
        </p:txBody>
      </p:sp>
    </p:spTree>
    <p:extLst>
      <p:ext uri="{BB962C8B-B14F-4D97-AF65-F5344CB8AC3E}">
        <p14:creationId xmlns:p14="http://schemas.microsoft.com/office/powerpoint/2010/main" val="5216327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srcRect/>
          <a:stretch>
            <a:fillRect/>
          </a:stretch>
        </p:blipFill>
        <p:spPr bwMode="auto">
          <a:xfrm>
            <a:off x="5114675" y="3810000"/>
            <a:ext cx="284751" cy="452438"/>
          </a:xfrm>
          <a:prstGeom prst="rect">
            <a:avLst/>
          </a:prstGeom>
          <a:noFill/>
          <a:ln w="9525">
            <a:noFill/>
            <a:miter lim="800000"/>
            <a:headEnd/>
            <a:tailEnd/>
          </a:ln>
        </p:spPr>
      </p:pic>
      <p:pic>
        <p:nvPicPr>
          <p:cNvPr id="6" name="Picture 6"/>
          <p:cNvPicPr>
            <a:picLocks noChangeAspect="1" noChangeArrowheads="1"/>
          </p:cNvPicPr>
          <p:nvPr/>
        </p:nvPicPr>
        <p:blipFill>
          <a:blip r:embed="rId2" cstate="print"/>
          <a:srcRect/>
          <a:stretch>
            <a:fillRect/>
          </a:stretch>
        </p:blipFill>
        <p:spPr bwMode="auto">
          <a:xfrm>
            <a:off x="5103015" y="3016469"/>
            <a:ext cx="284751" cy="452438"/>
          </a:xfrm>
          <a:prstGeom prst="rect">
            <a:avLst/>
          </a:prstGeom>
          <a:noFill/>
          <a:ln w="9525">
            <a:noFill/>
            <a:miter lim="800000"/>
            <a:headEnd/>
            <a:tailEnd/>
          </a:ln>
        </p:spPr>
      </p:pic>
      <p:pic>
        <p:nvPicPr>
          <p:cNvPr id="7" name="Picture 6"/>
          <p:cNvPicPr>
            <a:picLocks noChangeAspect="1" noChangeArrowheads="1"/>
          </p:cNvPicPr>
          <p:nvPr/>
        </p:nvPicPr>
        <p:blipFill>
          <a:blip r:embed="rId2" cstate="print"/>
          <a:srcRect/>
          <a:stretch>
            <a:fillRect/>
          </a:stretch>
        </p:blipFill>
        <p:spPr bwMode="auto">
          <a:xfrm>
            <a:off x="5183803" y="4817245"/>
            <a:ext cx="284751" cy="452438"/>
          </a:xfrm>
          <a:prstGeom prst="rect">
            <a:avLst/>
          </a:prstGeom>
          <a:noFill/>
          <a:ln w="9525">
            <a:noFill/>
            <a:miter lim="800000"/>
            <a:headEnd/>
            <a:tailEnd/>
          </a:ln>
        </p:spPr>
      </p:pic>
      <p:pic>
        <p:nvPicPr>
          <p:cNvPr id="8" name="Picture 6"/>
          <p:cNvPicPr>
            <a:picLocks noChangeAspect="1" noChangeArrowheads="1"/>
          </p:cNvPicPr>
          <p:nvPr/>
        </p:nvPicPr>
        <p:blipFill>
          <a:blip r:embed="rId2" cstate="print"/>
          <a:srcRect/>
          <a:stretch>
            <a:fillRect/>
          </a:stretch>
        </p:blipFill>
        <p:spPr bwMode="auto">
          <a:xfrm>
            <a:off x="6967903" y="3583781"/>
            <a:ext cx="284751" cy="452438"/>
          </a:xfrm>
          <a:prstGeom prst="rect">
            <a:avLst/>
          </a:prstGeom>
          <a:noFill/>
          <a:ln w="9525">
            <a:noFill/>
            <a:miter lim="800000"/>
            <a:headEnd/>
            <a:tailEnd/>
          </a:ln>
        </p:spPr>
      </p:pic>
      <p:pic>
        <p:nvPicPr>
          <p:cNvPr id="9" name="Picture 6"/>
          <p:cNvPicPr>
            <a:picLocks noChangeAspect="1" noChangeArrowheads="1"/>
          </p:cNvPicPr>
          <p:nvPr/>
        </p:nvPicPr>
        <p:blipFill>
          <a:blip r:embed="rId2" cstate="print"/>
          <a:srcRect/>
          <a:stretch>
            <a:fillRect/>
          </a:stretch>
        </p:blipFill>
        <p:spPr bwMode="auto">
          <a:xfrm>
            <a:off x="6967903" y="4591026"/>
            <a:ext cx="284751" cy="452438"/>
          </a:xfrm>
          <a:prstGeom prst="rect">
            <a:avLst/>
          </a:prstGeom>
          <a:noFill/>
          <a:ln w="9525">
            <a:noFill/>
            <a:miter lim="800000"/>
            <a:headEnd/>
            <a:tailEnd/>
          </a:ln>
        </p:spPr>
      </p:pic>
      <p:sp>
        <p:nvSpPr>
          <p:cNvPr id="10" name="Rounded Rectangle 9"/>
          <p:cNvSpPr/>
          <p:nvPr/>
        </p:nvSpPr>
        <p:spPr>
          <a:xfrm>
            <a:off x="4724400" y="2594554"/>
            <a:ext cx="990600" cy="2891846"/>
          </a:xfrm>
          <a:prstGeom prst="roundRect">
            <a:avLst/>
          </a:prstGeom>
          <a:noFill/>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757353" y="3477916"/>
            <a:ext cx="990600" cy="1828800"/>
          </a:xfrm>
          <a:prstGeom prst="roundRect">
            <a:avLst/>
          </a:prstGeom>
          <a:noFill/>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0"/>
          <p:cNvPicPr>
            <a:picLocks noChangeAspect="1" noChangeArrowheads="1"/>
          </p:cNvPicPr>
          <p:nvPr/>
        </p:nvPicPr>
        <p:blipFill>
          <a:blip r:embed="rId3" cstate="print"/>
          <a:srcRect l="11111" r="16667"/>
          <a:stretch>
            <a:fillRect/>
          </a:stretch>
        </p:blipFill>
        <p:spPr bwMode="auto">
          <a:xfrm>
            <a:off x="2754471" y="3810000"/>
            <a:ext cx="612370" cy="457200"/>
          </a:xfrm>
          <a:prstGeom prst="rect">
            <a:avLst/>
          </a:prstGeom>
          <a:noFill/>
          <a:ln w="9525">
            <a:noFill/>
            <a:miter lim="800000"/>
            <a:headEnd/>
            <a:tailEnd/>
          </a:ln>
        </p:spPr>
      </p:pic>
      <p:pic>
        <p:nvPicPr>
          <p:cNvPr id="14" name="Picture 10"/>
          <p:cNvPicPr>
            <a:picLocks noChangeAspect="1" noChangeArrowheads="1"/>
          </p:cNvPicPr>
          <p:nvPr/>
        </p:nvPicPr>
        <p:blipFill>
          <a:blip r:embed="rId3" cstate="print"/>
          <a:srcRect l="11111" r="16667"/>
          <a:stretch>
            <a:fillRect/>
          </a:stretch>
        </p:blipFill>
        <p:spPr bwMode="auto">
          <a:xfrm>
            <a:off x="2819400" y="5795329"/>
            <a:ext cx="612370" cy="457200"/>
          </a:xfrm>
          <a:prstGeom prst="rect">
            <a:avLst/>
          </a:prstGeom>
          <a:noFill/>
          <a:ln w="9525">
            <a:noFill/>
            <a:miter lim="800000"/>
            <a:headEnd/>
            <a:tailEnd/>
          </a:ln>
        </p:spPr>
      </p:pic>
      <p:pic>
        <p:nvPicPr>
          <p:cNvPr id="15" name="Picture 10"/>
          <p:cNvPicPr>
            <a:picLocks noChangeAspect="1" noChangeArrowheads="1"/>
          </p:cNvPicPr>
          <p:nvPr/>
        </p:nvPicPr>
        <p:blipFill>
          <a:blip r:embed="rId3" cstate="print"/>
          <a:srcRect l="11111" r="16667"/>
          <a:stretch>
            <a:fillRect/>
          </a:stretch>
        </p:blipFill>
        <p:spPr bwMode="auto">
          <a:xfrm>
            <a:off x="2754471" y="4927604"/>
            <a:ext cx="612370" cy="457200"/>
          </a:xfrm>
          <a:prstGeom prst="rect">
            <a:avLst/>
          </a:prstGeom>
          <a:noFill/>
          <a:ln w="9525">
            <a:noFill/>
            <a:miter lim="800000"/>
            <a:headEnd/>
            <a:tailEnd/>
          </a:ln>
        </p:spPr>
      </p:pic>
      <p:sp>
        <p:nvSpPr>
          <p:cNvPr id="16" name="Cloud 15"/>
          <p:cNvSpPr/>
          <p:nvPr/>
        </p:nvSpPr>
        <p:spPr bwMode="auto">
          <a:xfrm>
            <a:off x="3752419" y="2357438"/>
            <a:ext cx="5006843" cy="3810000"/>
          </a:xfrm>
          <a:prstGeom prst="cloud">
            <a:avLst/>
          </a:prstGeom>
          <a:noFill/>
          <a:ln w="38100" cap="flat" cmpd="sng" algn="ctr">
            <a:solidFill>
              <a:schemeClr val="tx1"/>
            </a:solidFill>
            <a:prstDash val="solid"/>
            <a:round/>
            <a:headEnd type="none" w="med" len="med"/>
            <a:tailEnd type="none" w="med" len="med"/>
          </a:ln>
          <a:effectLst>
            <a:glow rad="1397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eaLnBrk="0" fontAlgn="base" hangingPunct="0">
              <a:spcBef>
                <a:spcPct val="20000"/>
              </a:spcBef>
              <a:spcAft>
                <a:spcPct val="0"/>
              </a:spcAft>
              <a:buClr>
                <a:schemeClr val="accent2"/>
              </a:buClr>
              <a:buFontTx/>
              <a:buChar char="•"/>
            </a:pPr>
            <a:endParaRPr lang="en-US">
              <a:solidFill>
                <a:schemeClr val="bg2"/>
              </a:solidFill>
              <a:latin typeface="Gill Sans MT" pitchFamily="34" charset="0"/>
            </a:endParaRPr>
          </a:p>
        </p:txBody>
      </p:sp>
      <p:cxnSp>
        <p:nvCxnSpPr>
          <p:cNvPr id="18" name="Straight Arrow Connector 17"/>
          <p:cNvCxnSpPr>
            <a:endCxn id="16" idx="2"/>
          </p:cNvCxnSpPr>
          <p:nvPr/>
        </p:nvCxnSpPr>
        <p:spPr>
          <a:xfrm>
            <a:off x="2819400" y="4127810"/>
            <a:ext cx="948548" cy="1346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3366841" y="4262438"/>
            <a:ext cx="951336" cy="7705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4" idx="3"/>
          </p:cNvCxnSpPr>
          <p:nvPr/>
        </p:nvCxnSpPr>
        <p:spPr>
          <a:xfrm flipV="1">
            <a:off x="3431770" y="5045845"/>
            <a:ext cx="951336" cy="9780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8658145" y="4262438"/>
            <a:ext cx="117213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4724401" y="6171105"/>
            <a:ext cx="1010413" cy="584776"/>
          </a:xfrm>
          <a:prstGeom prst="rect">
            <a:avLst/>
          </a:prstGeom>
          <a:noFill/>
        </p:spPr>
        <p:txBody>
          <a:bodyPr wrap="none" rtlCol="0">
            <a:spAutoFit/>
          </a:bodyPr>
          <a:lstStyle/>
          <a:p>
            <a:r>
              <a:rPr lang="en-US" sz="3200" b="1" dirty="0"/>
              <a:t>MAP</a:t>
            </a:r>
          </a:p>
        </p:txBody>
      </p:sp>
      <p:sp>
        <p:nvSpPr>
          <p:cNvPr id="27" name="TextBox 26"/>
          <p:cNvSpPr txBox="1"/>
          <p:nvPr/>
        </p:nvSpPr>
        <p:spPr>
          <a:xfrm>
            <a:off x="6832505" y="6121572"/>
            <a:ext cx="1559842" cy="584776"/>
          </a:xfrm>
          <a:prstGeom prst="rect">
            <a:avLst/>
          </a:prstGeom>
          <a:noFill/>
        </p:spPr>
        <p:txBody>
          <a:bodyPr wrap="none" rtlCol="0">
            <a:spAutoFit/>
          </a:bodyPr>
          <a:lstStyle/>
          <a:p>
            <a:r>
              <a:rPr lang="en-US" sz="3200" b="1" dirty="0"/>
              <a:t>REDUCE</a:t>
            </a:r>
            <a:endParaRPr lang="en-US" dirty="0"/>
          </a:p>
        </p:txBody>
      </p:sp>
      <p:sp>
        <p:nvSpPr>
          <p:cNvPr id="28" name="TextBox 27"/>
          <p:cNvSpPr txBox="1"/>
          <p:nvPr/>
        </p:nvSpPr>
        <p:spPr>
          <a:xfrm>
            <a:off x="2388746" y="3243193"/>
            <a:ext cx="1069845" cy="584775"/>
          </a:xfrm>
          <a:prstGeom prst="rect">
            <a:avLst/>
          </a:prstGeom>
          <a:noFill/>
        </p:spPr>
        <p:txBody>
          <a:bodyPr wrap="none" rtlCol="0">
            <a:spAutoFit/>
          </a:bodyPr>
          <a:lstStyle/>
          <a:p>
            <a:r>
              <a:rPr lang="en-US" sz="3200" b="1" dirty="0"/>
              <a:t>DATA</a:t>
            </a:r>
          </a:p>
        </p:txBody>
      </p:sp>
      <p:sp>
        <p:nvSpPr>
          <p:cNvPr id="29" name="TextBox 28"/>
          <p:cNvSpPr txBox="1"/>
          <p:nvPr/>
        </p:nvSpPr>
        <p:spPr>
          <a:xfrm>
            <a:off x="8786284" y="3185528"/>
            <a:ext cx="1622760" cy="584776"/>
          </a:xfrm>
          <a:prstGeom prst="rect">
            <a:avLst/>
          </a:prstGeom>
          <a:noFill/>
        </p:spPr>
        <p:txBody>
          <a:bodyPr wrap="none" rtlCol="0">
            <a:spAutoFit/>
          </a:bodyPr>
          <a:lstStyle/>
          <a:p>
            <a:r>
              <a:rPr lang="en-US" sz="3200" b="1" dirty="0"/>
              <a:t>OUTPUT</a:t>
            </a:r>
            <a:endParaRPr lang="en-US" dirty="0"/>
          </a:p>
        </p:txBody>
      </p:sp>
      <p:sp>
        <p:nvSpPr>
          <p:cNvPr id="30" name="TextBox 29"/>
          <p:cNvSpPr txBox="1"/>
          <p:nvPr/>
        </p:nvSpPr>
        <p:spPr>
          <a:xfrm>
            <a:off x="4724401" y="972958"/>
            <a:ext cx="3051787" cy="707886"/>
          </a:xfrm>
          <a:prstGeom prst="rect">
            <a:avLst/>
          </a:prstGeom>
          <a:noFill/>
        </p:spPr>
        <p:txBody>
          <a:bodyPr wrap="none" rtlCol="0">
            <a:spAutoFit/>
          </a:bodyPr>
          <a:lstStyle/>
          <a:p>
            <a:r>
              <a:rPr lang="en-US" sz="4000" b="1" dirty="0">
                <a:solidFill>
                  <a:srgbClr val="FF0000"/>
                </a:solidFill>
              </a:rPr>
              <a:t>MAP REDUCE</a:t>
            </a:r>
          </a:p>
        </p:txBody>
      </p:sp>
      <p:sp>
        <p:nvSpPr>
          <p:cNvPr id="31" name="TextBox 30"/>
          <p:cNvSpPr txBox="1"/>
          <p:nvPr/>
        </p:nvSpPr>
        <p:spPr>
          <a:xfrm>
            <a:off x="8392347" y="4599790"/>
            <a:ext cx="2364750" cy="1846659"/>
          </a:xfrm>
          <a:prstGeom prst="rect">
            <a:avLst/>
          </a:prstGeom>
          <a:noFill/>
        </p:spPr>
        <p:txBody>
          <a:bodyPr wrap="none" rtlCol="0">
            <a:spAutoFit/>
          </a:bodyPr>
          <a:lstStyle/>
          <a:p>
            <a:pPr>
              <a:buFont typeface="Arial" pitchFamily="34" charset="0"/>
              <a:buChar char="•"/>
            </a:pPr>
            <a:r>
              <a:rPr lang="en-US" sz="2400" b="1" dirty="0">
                <a:solidFill>
                  <a:srgbClr val="3366FF"/>
                </a:solidFill>
              </a:rPr>
              <a:t>Data mining</a:t>
            </a:r>
          </a:p>
          <a:p>
            <a:pPr>
              <a:buFont typeface="Arial" pitchFamily="34" charset="0"/>
              <a:buChar char="•"/>
            </a:pPr>
            <a:r>
              <a:rPr lang="en-US" sz="2400" b="1" dirty="0">
                <a:solidFill>
                  <a:srgbClr val="3366FF"/>
                </a:solidFill>
              </a:rPr>
              <a:t> Genomic </a:t>
            </a:r>
          </a:p>
          <a:p>
            <a:r>
              <a:rPr lang="en-US" sz="2400" b="1" dirty="0">
                <a:solidFill>
                  <a:srgbClr val="3366FF"/>
                </a:solidFill>
              </a:rPr>
              <a:t>computation</a:t>
            </a:r>
          </a:p>
          <a:p>
            <a:pPr>
              <a:buFont typeface="Arial" pitchFamily="34" charset="0"/>
              <a:buChar char="•"/>
            </a:pPr>
            <a:r>
              <a:rPr lang="en-US" sz="2400" b="1" dirty="0">
                <a:solidFill>
                  <a:srgbClr val="3366FF"/>
                </a:solidFill>
              </a:rPr>
              <a:t> Social networks</a:t>
            </a:r>
          </a:p>
          <a:p>
            <a:endParaRPr lang="en-US" dirty="0"/>
          </a:p>
        </p:txBody>
      </p:sp>
    </p:spTree>
    <p:extLst>
      <p:ext uri="{BB962C8B-B14F-4D97-AF65-F5344CB8AC3E}">
        <p14:creationId xmlns:p14="http://schemas.microsoft.com/office/powerpoint/2010/main" val="37266906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FF0000"/>
                </a:solidFill>
              </a:rPr>
              <a:t>Impact of Untrusted Program</a:t>
            </a:r>
            <a:endParaRPr lang="en-US" b="1" dirty="0">
              <a:solidFill>
                <a:srgbClr val="FF0000"/>
              </a:solidFill>
            </a:endParaRPr>
          </a:p>
        </p:txBody>
      </p:sp>
      <p:sp>
        <p:nvSpPr>
          <p:cNvPr id="45" name="Slide Number Placeholder 44"/>
          <p:cNvSpPr>
            <a:spLocks noGrp="1"/>
          </p:cNvSpPr>
          <p:nvPr>
            <p:ph type="sldNum" sz="quarter" idx="12"/>
          </p:nvPr>
        </p:nvSpPr>
        <p:spPr/>
        <p:txBody>
          <a:bodyPr>
            <a:normAutofit/>
          </a:bodyPr>
          <a:lstStyle/>
          <a:p>
            <a:fld id="{B6F15528-21DE-4FAA-801E-634DDDAF4B2B}" type="slidenum">
              <a:rPr lang="en-US" smtClean="0"/>
              <a:pPr/>
              <a:t>36</a:t>
            </a:fld>
            <a:endParaRPr lang="en-US"/>
          </a:p>
        </p:txBody>
      </p:sp>
      <p:sp>
        <p:nvSpPr>
          <p:cNvPr id="23" name="Cloud 22"/>
          <p:cNvSpPr/>
          <p:nvPr/>
        </p:nvSpPr>
        <p:spPr bwMode="auto">
          <a:xfrm>
            <a:off x="3429000" y="3657600"/>
            <a:ext cx="3886200" cy="2057400"/>
          </a:xfrm>
          <a:prstGeom prst="cloud">
            <a:avLst/>
          </a:prstGeom>
          <a:noFill/>
          <a:ln w="38100" cap="flat" cmpd="sng" algn="ctr">
            <a:solidFill>
              <a:schemeClr val="tx1"/>
            </a:solidFill>
            <a:prstDash val="solid"/>
            <a:round/>
            <a:headEnd type="none" w="med" len="med"/>
            <a:tailEnd type="none" w="med" len="med"/>
          </a:ln>
          <a:effectLst>
            <a:glow rad="1397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eaLnBrk="0" fontAlgn="base" hangingPunct="0">
              <a:spcBef>
                <a:spcPct val="20000"/>
              </a:spcBef>
              <a:spcAft>
                <a:spcPct val="0"/>
              </a:spcAft>
              <a:buClr>
                <a:schemeClr val="accent2"/>
              </a:buClr>
              <a:buFontTx/>
              <a:buChar char="•"/>
            </a:pPr>
            <a:endParaRPr lang="en-US">
              <a:solidFill>
                <a:schemeClr val="bg2"/>
              </a:solidFill>
              <a:latin typeface="Gill Sans MT" pitchFamily="34" charset="0"/>
            </a:endParaRPr>
          </a:p>
        </p:txBody>
      </p:sp>
      <p:cxnSp>
        <p:nvCxnSpPr>
          <p:cNvPr id="39" name="Straight Arrow Connector 38"/>
          <p:cNvCxnSpPr/>
          <p:nvPr/>
        </p:nvCxnSpPr>
        <p:spPr bwMode="auto">
          <a:xfrm>
            <a:off x="3048000" y="3810000"/>
            <a:ext cx="1219200" cy="6096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40" name="Straight Arrow Connector 39"/>
          <p:cNvCxnSpPr/>
          <p:nvPr/>
        </p:nvCxnSpPr>
        <p:spPr bwMode="auto">
          <a:xfrm flipV="1">
            <a:off x="2743200" y="4572000"/>
            <a:ext cx="1600200" cy="11206"/>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flipV="1">
            <a:off x="3048000" y="4724400"/>
            <a:ext cx="1219200" cy="9144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pic>
        <p:nvPicPr>
          <p:cNvPr id="44" name="Picture 10"/>
          <p:cNvPicPr>
            <a:picLocks noChangeAspect="1" noChangeArrowheads="1"/>
          </p:cNvPicPr>
          <p:nvPr/>
        </p:nvPicPr>
        <p:blipFill>
          <a:blip r:embed="rId3" cstate="print"/>
          <a:srcRect l="11111" r="16667"/>
          <a:stretch>
            <a:fillRect/>
          </a:stretch>
        </p:blipFill>
        <p:spPr bwMode="auto">
          <a:xfrm>
            <a:off x="2286000" y="3505201"/>
            <a:ext cx="685800" cy="512023"/>
          </a:xfrm>
          <a:prstGeom prst="rect">
            <a:avLst/>
          </a:prstGeom>
          <a:noFill/>
          <a:ln w="9525">
            <a:noFill/>
            <a:miter lim="800000"/>
            <a:headEnd/>
            <a:tailEnd/>
          </a:ln>
        </p:spPr>
      </p:pic>
      <p:pic>
        <p:nvPicPr>
          <p:cNvPr id="26" name="Picture 6"/>
          <p:cNvPicPr>
            <a:picLocks noChangeAspect="1" noChangeArrowheads="1"/>
          </p:cNvPicPr>
          <p:nvPr/>
        </p:nvPicPr>
        <p:blipFill>
          <a:blip r:embed="rId4" cstate="print"/>
          <a:srcRect/>
          <a:stretch>
            <a:fillRect/>
          </a:stretch>
        </p:blipFill>
        <p:spPr bwMode="auto">
          <a:xfrm>
            <a:off x="5181601" y="4876800"/>
            <a:ext cx="332709" cy="528638"/>
          </a:xfrm>
          <a:prstGeom prst="rect">
            <a:avLst/>
          </a:prstGeom>
          <a:noFill/>
          <a:ln w="9525">
            <a:noFill/>
            <a:miter lim="800000"/>
            <a:headEnd/>
            <a:tailEnd/>
          </a:ln>
        </p:spPr>
      </p:pic>
      <p:pic>
        <p:nvPicPr>
          <p:cNvPr id="46" name="Picture 6"/>
          <p:cNvPicPr>
            <a:picLocks noChangeAspect="1" noChangeArrowheads="1"/>
          </p:cNvPicPr>
          <p:nvPr/>
        </p:nvPicPr>
        <p:blipFill>
          <a:blip r:embed="rId4" cstate="print"/>
          <a:srcRect/>
          <a:stretch>
            <a:fillRect/>
          </a:stretch>
        </p:blipFill>
        <p:spPr bwMode="auto">
          <a:xfrm>
            <a:off x="6096001" y="4119562"/>
            <a:ext cx="284751" cy="452438"/>
          </a:xfrm>
          <a:prstGeom prst="rect">
            <a:avLst/>
          </a:prstGeom>
          <a:noFill/>
          <a:ln w="9525">
            <a:noFill/>
            <a:miter lim="800000"/>
            <a:headEnd/>
            <a:tailEnd/>
          </a:ln>
        </p:spPr>
      </p:pic>
      <p:pic>
        <p:nvPicPr>
          <p:cNvPr id="29" name="Picture 6"/>
          <p:cNvPicPr>
            <a:picLocks noChangeAspect="1" noChangeArrowheads="1"/>
          </p:cNvPicPr>
          <p:nvPr/>
        </p:nvPicPr>
        <p:blipFill>
          <a:blip r:embed="rId4" cstate="print"/>
          <a:srcRect/>
          <a:stretch>
            <a:fillRect/>
          </a:stretch>
        </p:blipFill>
        <p:spPr bwMode="auto">
          <a:xfrm>
            <a:off x="4439650" y="4724400"/>
            <a:ext cx="284751" cy="452438"/>
          </a:xfrm>
          <a:prstGeom prst="rect">
            <a:avLst/>
          </a:prstGeom>
          <a:noFill/>
          <a:ln w="9525">
            <a:noFill/>
            <a:miter lim="800000"/>
            <a:headEnd/>
            <a:tailEnd/>
          </a:ln>
        </p:spPr>
      </p:pic>
      <p:pic>
        <p:nvPicPr>
          <p:cNvPr id="30" name="Picture 6"/>
          <p:cNvPicPr>
            <a:picLocks noChangeAspect="1" noChangeArrowheads="1"/>
          </p:cNvPicPr>
          <p:nvPr/>
        </p:nvPicPr>
        <p:blipFill>
          <a:blip r:embed="rId4" cstate="print"/>
          <a:srcRect/>
          <a:stretch>
            <a:fillRect/>
          </a:stretch>
        </p:blipFill>
        <p:spPr bwMode="auto">
          <a:xfrm>
            <a:off x="4800601" y="4195762"/>
            <a:ext cx="284751" cy="452438"/>
          </a:xfrm>
          <a:prstGeom prst="rect">
            <a:avLst/>
          </a:prstGeom>
          <a:noFill/>
          <a:ln w="9525">
            <a:noFill/>
            <a:miter lim="800000"/>
            <a:headEnd/>
            <a:tailEnd/>
          </a:ln>
        </p:spPr>
      </p:pic>
      <p:sp>
        <p:nvSpPr>
          <p:cNvPr id="72" name="TextBox 71"/>
          <p:cNvSpPr txBox="1"/>
          <p:nvPr/>
        </p:nvSpPr>
        <p:spPr>
          <a:xfrm>
            <a:off x="7696200" y="3886201"/>
            <a:ext cx="1219200" cy="430887"/>
          </a:xfrm>
          <a:prstGeom prst="rect">
            <a:avLst/>
          </a:prstGeom>
          <a:noFill/>
        </p:spPr>
        <p:txBody>
          <a:bodyPr wrap="square" rtlCol="0">
            <a:spAutoFit/>
          </a:bodyPr>
          <a:lstStyle/>
          <a:p>
            <a:pPr algn="ctr"/>
            <a:r>
              <a:rPr lang="en-US" sz="2200" dirty="0"/>
              <a:t>Output</a:t>
            </a:r>
          </a:p>
        </p:txBody>
      </p:sp>
      <p:pic>
        <p:nvPicPr>
          <p:cNvPr id="28" name="Picture 1"/>
          <p:cNvPicPr>
            <a:picLocks noChangeAspect="1" noChangeArrowheads="1"/>
          </p:cNvPicPr>
          <p:nvPr/>
        </p:nvPicPr>
        <p:blipFill>
          <a:blip r:embed="rId5" cstate="print"/>
          <a:srcRect/>
          <a:stretch>
            <a:fillRect/>
          </a:stretch>
        </p:blipFill>
        <p:spPr bwMode="auto">
          <a:xfrm>
            <a:off x="1905000" y="3581400"/>
            <a:ext cx="457200" cy="457200"/>
          </a:xfrm>
          <a:prstGeom prst="rect">
            <a:avLst/>
          </a:prstGeom>
          <a:noFill/>
          <a:ln w="9525">
            <a:noFill/>
            <a:miter lim="800000"/>
            <a:headEnd/>
            <a:tailEnd/>
          </a:ln>
          <a:effectLst/>
        </p:spPr>
      </p:pic>
      <p:pic>
        <p:nvPicPr>
          <p:cNvPr id="31" name="Picture 2"/>
          <p:cNvPicPr>
            <a:picLocks noChangeAspect="1" noChangeArrowheads="1"/>
          </p:cNvPicPr>
          <p:nvPr/>
        </p:nvPicPr>
        <p:blipFill>
          <a:blip r:embed="rId6" cstate="print"/>
          <a:srcRect/>
          <a:stretch>
            <a:fillRect/>
          </a:stretch>
        </p:blipFill>
        <p:spPr bwMode="auto">
          <a:xfrm>
            <a:off x="1905000" y="4191000"/>
            <a:ext cx="457200" cy="457200"/>
          </a:xfrm>
          <a:prstGeom prst="rect">
            <a:avLst/>
          </a:prstGeom>
          <a:noFill/>
          <a:ln w="9525">
            <a:noFill/>
            <a:miter lim="800000"/>
            <a:headEnd/>
            <a:tailEnd/>
          </a:ln>
          <a:effectLst/>
        </p:spPr>
      </p:pic>
      <p:pic>
        <p:nvPicPr>
          <p:cNvPr id="32" name="Picture 3"/>
          <p:cNvPicPr>
            <a:picLocks noChangeAspect="1" noChangeArrowheads="1"/>
          </p:cNvPicPr>
          <p:nvPr/>
        </p:nvPicPr>
        <p:blipFill>
          <a:blip r:embed="rId7" cstate="print"/>
          <a:srcRect/>
          <a:stretch>
            <a:fillRect/>
          </a:stretch>
        </p:blipFill>
        <p:spPr bwMode="auto">
          <a:xfrm>
            <a:off x="1905000" y="4724400"/>
            <a:ext cx="457200" cy="457200"/>
          </a:xfrm>
          <a:prstGeom prst="rect">
            <a:avLst/>
          </a:prstGeom>
          <a:noFill/>
          <a:ln w="9525">
            <a:noFill/>
            <a:miter lim="800000"/>
            <a:headEnd/>
            <a:tailEnd/>
          </a:ln>
          <a:effectLst/>
        </p:spPr>
      </p:pic>
      <p:pic>
        <p:nvPicPr>
          <p:cNvPr id="34" name="Picture 4"/>
          <p:cNvPicPr>
            <a:picLocks noChangeAspect="1" noChangeArrowheads="1"/>
          </p:cNvPicPr>
          <p:nvPr/>
        </p:nvPicPr>
        <p:blipFill>
          <a:blip r:embed="rId8" cstate="print"/>
          <a:srcRect/>
          <a:stretch>
            <a:fillRect/>
          </a:stretch>
        </p:blipFill>
        <p:spPr bwMode="auto">
          <a:xfrm>
            <a:off x="1905000" y="5334000"/>
            <a:ext cx="457200" cy="457200"/>
          </a:xfrm>
          <a:prstGeom prst="rect">
            <a:avLst/>
          </a:prstGeom>
          <a:noFill/>
          <a:ln w="9525">
            <a:noFill/>
            <a:miter lim="800000"/>
            <a:headEnd/>
            <a:tailEnd/>
          </a:ln>
          <a:effectLst/>
        </p:spPr>
      </p:pic>
      <p:pic>
        <p:nvPicPr>
          <p:cNvPr id="37" name="Picture 3" descr="C:\Documents and Settings\Panasonic\Local Settings\Temporary Internet Files\Content.IE5\2MOWP7TC\MPj03961210000[1].jpg"/>
          <p:cNvPicPr>
            <a:picLocks noChangeAspect="1" noChangeArrowheads="1"/>
          </p:cNvPicPr>
          <p:nvPr/>
        </p:nvPicPr>
        <p:blipFill>
          <a:blip r:embed="rId9" cstate="print">
            <a:duotone>
              <a:prstClr val="black"/>
              <a:srgbClr val="FF0000">
                <a:tint val="45000"/>
                <a:satMod val="400000"/>
              </a:srgbClr>
            </a:duotone>
          </a:blip>
          <a:srcRect/>
          <a:stretch>
            <a:fillRect/>
          </a:stretch>
        </p:blipFill>
        <p:spPr bwMode="auto">
          <a:xfrm>
            <a:off x="4267201" y="2590800"/>
            <a:ext cx="431125" cy="649224"/>
          </a:xfrm>
          <a:prstGeom prst="rect">
            <a:avLst/>
          </a:prstGeom>
          <a:noFill/>
        </p:spPr>
      </p:pic>
      <p:sp>
        <p:nvSpPr>
          <p:cNvPr id="38" name="TextBox 37"/>
          <p:cNvSpPr txBox="1"/>
          <p:nvPr/>
        </p:nvSpPr>
        <p:spPr>
          <a:xfrm>
            <a:off x="8153400" y="1600200"/>
            <a:ext cx="2286000" cy="1077218"/>
          </a:xfrm>
          <a:prstGeom prst="rect">
            <a:avLst/>
          </a:prstGeom>
          <a:noFill/>
        </p:spPr>
        <p:txBody>
          <a:bodyPr wrap="square" rtlCol="0">
            <a:spAutoFit/>
          </a:bodyPr>
          <a:lstStyle/>
          <a:p>
            <a:pPr algn="ctr"/>
            <a:r>
              <a:rPr lang="en-US" sz="3200" u="sng" dirty="0">
                <a:solidFill>
                  <a:srgbClr val="FF0000"/>
                </a:solidFill>
              </a:rPr>
              <a:t>Information leak?</a:t>
            </a:r>
          </a:p>
        </p:txBody>
      </p:sp>
      <p:sp>
        <p:nvSpPr>
          <p:cNvPr id="49" name="TextBox 48"/>
          <p:cNvSpPr txBox="1"/>
          <p:nvPr/>
        </p:nvSpPr>
        <p:spPr>
          <a:xfrm>
            <a:off x="7391400" y="5334000"/>
            <a:ext cx="3124200" cy="1631216"/>
          </a:xfrm>
          <a:prstGeom prst="rect">
            <a:avLst/>
          </a:prstGeom>
          <a:noFill/>
        </p:spPr>
        <p:txBody>
          <a:bodyPr wrap="square" rtlCol="0">
            <a:spAutoFit/>
          </a:bodyPr>
          <a:lstStyle/>
          <a:p>
            <a:pPr>
              <a:buFont typeface="Arial" pitchFamily="34" charset="0"/>
              <a:buChar char="•"/>
            </a:pPr>
            <a:r>
              <a:rPr lang="en-US" sz="2500" dirty="0"/>
              <a:t> Data mining</a:t>
            </a:r>
          </a:p>
          <a:p>
            <a:pPr>
              <a:buFont typeface="Arial" pitchFamily="34" charset="0"/>
              <a:buChar char="•"/>
            </a:pPr>
            <a:r>
              <a:rPr lang="en-US" sz="2500" dirty="0"/>
              <a:t> Genomic computation</a:t>
            </a:r>
          </a:p>
          <a:p>
            <a:pPr>
              <a:buFont typeface="Arial" pitchFamily="34" charset="0"/>
              <a:buChar char="•"/>
            </a:pPr>
            <a:r>
              <a:rPr lang="en-US" sz="2500" dirty="0"/>
              <a:t> Social networks</a:t>
            </a:r>
          </a:p>
        </p:txBody>
      </p:sp>
      <p:sp>
        <p:nvSpPr>
          <p:cNvPr id="50" name="TextBox 49"/>
          <p:cNvSpPr txBox="1"/>
          <p:nvPr/>
        </p:nvSpPr>
        <p:spPr>
          <a:xfrm>
            <a:off x="1600200" y="5943601"/>
            <a:ext cx="2209800" cy="492443"/>
          </a:xfrm>
          <a:prstGeom prst="rect">
            <a:avLst/>
          </a:prstGeom>
          <a:noFill/>
        </p:spPr>
        <p:txBody>
          <a:bodyPr wrap="square" rtlCol="0">
            <a:spAutoFit/>
          </a:bodyPr>
          <a:lstStyle/>
          <a:p>
            <a:pPr algn="ctr"/>
            <a:r>
              <a:rPr lang="en-US" sz="2600" dirty="0"/>
              <a:t>Health Data</a:t>
            </a:r>
          </a:p>
        </p:txBody>
      </p:sp>
      <p:pic>
        <p:nvPicPr>
          <p:cNvPr id="48" name="Picture 4"/>
          <p:cNvPicPr>
            <a:picLocks noChangeAspect="1" noChangeArrowheads="1"/>
          </p:cNvPicPr>
          <p:nvPr/>
        </p:nvPicPr>
        <p:blipFill>
          <a:blip r:embed="rId10" cstate="print"/>
          <a:srcRect/>
          <a:stretch>
            <a:fillRect/>
          </a:stretch>
        </p:blipFill>
        <p:spPr bwMode="auto">
          <a:xfrm>
            <a:off x="7848601" y="2438401"/>
            <a:ext cx="920373" cy="987309"/>
          </a:xfrm>
          <a:prstGeom prst="rect">
            <a:avLst/>
          </a:prstGeom>
          <a:noFill/>
          <a:ln w="9525">
            <a:noFill/>
            <a:miter lim="800000"/>
            <a:headEnd/>
            <a:tailEnd/>
          </a:ln>
        </p:spPr>
      </p:pic>
      <p:pic>
        <p:nvPicPr>
          <p:cNvPr id="56" name="Picture 6"/>
          <p:cNvPicPr>
            <a:picLocks noChangeAspect="1" noChangeArrowheads="1"/>
          </p:cNvPicPr>
          <p:nvPr/>
        </p:nvPicPr>
        <p:blipFill>
          <a:blip r:embed="rId4" cstate="print"/>
          <a:srcRect/>
          <a:stretch>
            <a:fillRect/>
          </a:stretch>
        </p:blipFill>
        <p:spPr bwMode="auto">
          <a:xfrm>
            <a:off x="5943601" y="4648200"/>
            <a:ext cx="284751" cy="452438"/>
          </a:xfrm>
          <a:prstGeom prst="rect">
            <a:avLst/>
          </a:prstGeom>
          <a:noFill/>
          <a:ln w="9525">
            <a:noFill/>
            <a:miter lim="800000"/>
            <a:headEnd/>
            <a:tailEnd/>
          </a:ln>
        </p:spPr>
      </p:pic>
      <p:sp>
        <p:nvSpPr>
          <p:cNvPr id="57" name="TextBox 56"/>
          <p:cNvSpPr txBox="1"/>
          <p:nvPr/>
        </p:nvSpPr>
        <p:spPr>
          <a:xfrm>
            <a:off x="4572000" y="2598004"/>
            <a:ext cx="3200400" cy="830997"/>
          </a:xfrm>
          <a:prstGeom prst="rect">
            <a:avLst/>
          </a:prstGeom>
          <a:noFill/>
        </p:spPr>
        <p:txBody>
          <a:bodyPr wrap="square" rtlCol="0">
            <a:spAutoFit/>
          </a:bodyPr>
          <a:lstStyle/>
          <a:p>
            <a:pPr algn="ctr"/>
            <a:r>
              <a:rPr lang="en-US" sz="2400" dirty="0">
                <a:solidFill>
                  <a:srgbClr val="C00000"/>
                </a:solidFill>
              </a:rPr>
              <a:t>Untrusted </a:t>
            </a:r>
            <a:r>
              <a:rPr lang="en-US" sz="2400" dirty="0" err="1">
                <a:solidFill>
                  <a:srgbClr val="C00000"/>
                </a:solidFill>
              </a:rPr>
              <a:t>MapReduce</a:t>
            </a:r>
            <a:r>
              <a:rPr lang="en-US" sz="2400" dirty="0">
                <a:solidFill>
                  <a:srgbClr val="C00000"/>
                </a:solidFill>
              </a:rPr>
              <a:t> program</a:t>
            </a:r>
          </a:p>
        </p:txBody>
      </p:sp>
      <p:cxnSp>
        <p:nvCxnSpPr>
          <p:cNvPr id="60" name="Straight Arrow Connector 59"/>
          <p:cNvCxnSpPr/>
          <p:nvPr/>
        </p:nvCxnSpPr>
        <p:spPr>
          <a:xfrm rot="10800000" flipV="1">
            <a:off x="5638800" y="2895600"/>
            <a:ext cx="2133600" cy="114300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64" name="Picture 6"/>
          <p:cNvPicPr>
            <a:picLocks noChangeAspect="1" noChangeArrowheads="1"/>
          </p:cNvPicPr>
          <p:nvPr/>
        </p:nvPicPr>
        <p:blipFill>
          <a:blip r:embed="rId4" cstate="print"/>
          <a:srcRect/>
          <a:stretch>
            <a:fillRect/>
          </a:stretch>
        </p:blipFill>
        <p:spPr bwMode="auto">
          <a:xfrm>
            <a:off x="5486401" y="4267200"/>
            <a:ext cx="284751" cy="452438"/>
          </a:xfrm>
          <a:prstGeom prst="rect">
            <a:avLst/>
          </a:prstGeom>
          <a:noFill/>
          <a:ln w="9525">
            <a:noFill/>
            <a:miter lim="800000"/>
            <a:headEnd/>
            <a:tailEnd/>
          </a:ln>
        </p:spPr>
      </p:pic>
      <p:cxnSp>
        <p:nvCxnSpPr>
          <p:cNvPr id="70" name="Straight Arrow Connector 69"/>
          <p:cNvCxnSpPr/>
          <p:nvPr/>
        </p:nvCxnSpPr>
        <p:spPr>
          <a:xfrm flipV="1">
            <a:off x="7239000" y="3505200"/>
            <a:ext cx="1143000" cy="6858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71" name="Picture 10"/>
          <p:cNvPicPr>
            <a:picLocks noChangeAspect="1" noChangeArrowheads="1"/>
          </p:cNvPicPr>
          <p:nvPr/>
        </p:nvPicPr>
        <p:blipFill>
          <a:blip r:embed="rId3" cstate="print"/>
          <a:srcRect l="11111" r="16667"/>
          <a:stretch>
            <a:fillRect/>
          </a:stretch>
        </p:blipFill>
        <p:spPr bwMode="auto">
          <a:xfrm>
            <a:off x="2286000" y="4343401"/>
            <a:ext cx="685800" cy="512023"/>
          </a:xfrm>
          <a:prstGeom prst="rect">
            <a:avLst/>
          </a:prstGeom>
          <a:noFill/>
          <a:ln w="9525">
            <a:noFill/>
            <a:miter lim="800000"/>
            <a:headEnd/>
            <a:tailEnd/>
          </a:ln>
        </p:spPr>
      </p:pic>
      <p:pic>
        <p:nvPicPr>
          <p:cNvPr id="74" name="Picture 10"/>
          <p:cNvPicPr>
            <a:picLocks noChangeAspect="1" noChangeArrowheads="1"/>
          </p:cNvPicPr>
          <p:nvPr/>
        </p:nvPicPr>
        <p:blipFill>
          <a:blip r:embed="rId3" cstate="print"/>
          <a:srcRect l="11111" r="16667"/>
          <a:stretch>
            <a:fillRect/>
          </a:stretch>
        </p:blipFill>
        <p:spPr bwMode="auto">
          <a:xfrm>
            <a:off x="2286000" y="5355378"/>
            <a:ext cx="685800" cy="5120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Realizing Privacy</a:t>
            </a:r>
            <a:endParaRPr lang="en-US" dirty="0"/>
          </a:p>
        </p:txBody>
      </p:sp>
      <p:sp>
        <p:nvSpPr>
          <p:cNvPr id="5" name="Slide Number Placeholder 4"/>
          <p:cNvSpPr>
            <a:spLocks noGrp="1"/>
          </p:cNvSpPr>
          <p:nvPr>
            <p:ph type="sldNum" sz="quarter" idx="12"/>
          </p:nvPr>
        </p:nvSpPr>
        <p:spPr/>
        <p:txBody>
          <a:bodyPr>
            <a:normAutofit/>
          </a:bodyPr>
          <a:lstStyle/>
          <a:p>
            <a:fld id="{B6F15528-21DE-4FAA-801E-634DDDAF4B2B}" type="slidenum">
              <a:rPr lang="en-US" smtClean="0"/>
              <a:pPr/>
              <a:t>37</a:t>
            </a:fld>
            <a:endParaRPr lang="en-US"/>
          </a:p>
        </p:txBody>
      </p:sp>
      <p:sp>
        <p:nvSpPr>
          <p:cNvPr id="3" name="Content Placeholder 2"/>
          <p:cNvSpPr>
            <a:spLocks noGrp="1"/>
          </p:cNvSpPr>
          <p:nvPr>
            <p:ph sz="quarter" idx="1"/>
          </p:nvPr>
        </p:nvSpPr>
        <p:spPr/>
        <p:txBody>
          <a:bodyPr/>
          <a:lstStyle/>
          <a:p>
            <a:pPr>
              <a:buNone/>
            </a:pPr>
            <a:endParaRPr lang="en-US" dirty="0" smtClean="0"/>
          </a:p>
          <a:p>
            <a:pPr algn="ctr">
              <a:buNone/>
            </a:pPr>
            <a:r>
              <a:rPr lang="en-US" dirty="0" smtClean="0"/>
              <a:t>Framework for privacy-preserving </a:t>
            </a:r>
            <a:r>
              <a:rPr lang="en-US" dirty="0" err="1" smtClean="0"/>
              <a:t>MapReduce</a:t>
            </a:r>
            <a:r>
              <a:rPr lang="en-US" dirty="0"/>
              <a:t> </a:t>
            </a:r>
            <a:r>
              <a:rPr lang="en-US" dirty="0" smtClean="0"/>
              <a:t>computations with </a:t>
            </a:r>
            <a:r>
              <a:rPr lang="en-US" dirty="0" err="1" smtClean="0">
                <a:solidFill>
                  <a:srgbClr val="FF0000"/>
                </a:solidFill>
              </a:rPr>
              <a:t>untrusted</a:t>
            </a:r>
            <a:r>
              <a:rPr lang="en-US" dirty="0" smtClean="0"/>
              <a:t> code.</a:t>
            </a:r>
            <a:endParaRPr lang="en-US" dirty="0"/>
          </a:p>
        </p:txBody>
      </p:sp>
      <p:grpSp>
        <p:nvGrpSpPr>
          <p:cNvPr id="26" name="Group 25"/>
          <p:cNvGrpSpPr/>
          <p:nvPr/>
        </p:nvGrpSpPr>
        <p:grpSpPr>
          <a:xfrm>
            <a:off x="3200400" y="4114801"/>
            <a:ext cx="5715000" cy="2032569"/>
            <a:chOff x="1676400" y="4114800"/>
            <a:chExt cx="5715000" cy="2032569"/>
          </a:xfrm>
        </p:grpSpPr>
        <p:sp>
          <p:nvSpPr>
            <p:cNvPr id="16" name="Cloud 15"/>
            <p:cNvSpPr/>
            <p:nvPr/>
          </p:nvSpPr>
          <p:spPr>
            <a:xfrm>
              <a:off x="3430211" y="4411504"/>
              <a:ext cx="2345654" cy="1274200"/>
            </a:xfrm>
            <a:prstGeom prst="cloud">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6"/>
            <p:cNvPicPr>
              <a:picLocks noChangeAspect="1" noChangeArrowheads="1"/>
            </p:cNvPicPr>
            <p:nvPr/>
          </p:nvPicPr>
          <p:blipFill>
            <a:blip r:embed="rId3" cstate="print"/>
            <a:srcRect/>
            <a:stretch>
              <a:fillRect/>
            </a:stretch>
          </p:blipFill>
          <p:spPr bwMode="auto">
            <a:xfrm>
              <a:off x="3948752" y="4684546"/>
              <a:ext cx="208701" cy="540398"/>
            </a:xfrm>
            <a:prstGeom prst="rect">
              <a:avLst/>
            </a:prstGeom>
            <a:noFill/>
            <a:ln w="9525">
              <a:noFill/>
              <a:miter lim="800000"/>
              <a:headEnd/>
              <a:tailEnd/>
            </a:ln>
          </p:spPr>
        </p:pic>
        <p:pic>
          <p:nvPicPr>
            <p:cNvPr id="19" name="Picture 6"/>
            <p:cNvPicPr>
              <a:picLocks noChangeAspect="1" noChangeArrowheads="1"/>
            </p:cNvPicPr>
            <p:nvPr/>
          </p:nvPicPr>
          <p:blipFill>
            <a:blip r:embed="rId3" cstate="print"/>
            <a:srcRect/>
            <a:stretch>
              <a:fillRect/>
            </a:stretch>
          </p:blipFill>
          <p:spPr bwMode="auto">
            <a:xfrm>
              <a:off x="4497502" y="4684546"/>
              <a:ext cx="208701" cy="540398"/>
            </a:xfrm>
            <a:prstGeom prst="rect">
              <a:avLst/>
            </a:prstGeom>
            <a:noFill/>
            <a:ln w="9525">
              <a:noFill/>
              <a:miter lim="800000"/>
              <a:headEnd/>
              <a:tailEnd/>
            </a:ln>
          </p:spPr>
        </p:pic>
        <p:pic>
          <p:nvPicPr>
            <p:cNvPr id="8" name="Picture 4"/>
            <p:cNvPicPr>
              <a:picLocks noChangeAspect="1" noChangeArrowheads="1"/>
            </p:cNvPicPr>
            <p:nvPr/>
          </p:nvPicPr>
          <p:blipFill>
            <a:blip r:embed="rId4" cstate="print"/>
            <a:srcRect/>
            <a:stretch>
              <a:fillRect/>
            </a:stretch>
          </p:blipFill>
          <p:spPr bwMode="auto">
            <a:xfrm>
              <a:off x="6842812" y="4307680"/>
              <a:ext cx="548588" cy="750542"/>
            </a:xfrm>
            <a:prstGeom prst="rect">
              <a:avLst/>
            </a:prstGeom>
            <a:noFill/>
            <a:ln w="9525">
              <a:noFill/>
              <a:miter lim="800000"/>
              <a:headEnd/>
              <a:tailEnd/>
            </a:ln>
          </p:spPr>
        </p:pic>
        <p:sp>
          <p:nvSpPr>
            <p:cNvPr id="12" name="TextBox 11"/>
            <p:cNvSpPr txBox="1"/>
            <p:nvPr/>
          </p:nvSpPr>
          <p:spPr>
            <a:xfrm>
              <a:off x="5211171" y="4114800"/>
              <a:ext cx="1582774" cy="646331"/>
            </a:xfrm>
            <a:prstGeom prst="rect">
              <a:avLst/>
            </a:prstGeom>
            <a:noFill/>
          </p:spPr>
          <p:txBody>
            <a:bodyPr wrap="square" rtlCol="0">
              <a:spAutoFit/>
            </a:bodyPr>
            <a:lstStyle/>
            <a:p>
              <a:r>
                <a:rPr lang="en-US" dirty="0">
                  <a:solidFill>
                    <a:srgbClr val="FF0000"/>
                  </a:solidFill>
                </a:rPr>
                <a:t>Untrusted Program</a:t>
              </a:r>
            </a:p>
          </p:txBody>
        </p:sp>
        <p:pic>
          <p:nvPicPr>
            <p:cNvPr id="13" name="Picture 2"/>
            <p:cNvPicPr>
              <a:picLocks noChangeAspect="1" noChangeArrowheads="1"/>
            </p:cNvPicPr>
            <p:nvPr/>
          </p:nvPicPr>
          <p:blipFill>
            <a:blip r:embed="rId5" cstate="print"/>
            <a:srcRect/>
            <a:stretch>
              <a:fillRect/>
            </a:stretch>
          </p:blipFill>
          <p:spPr bwMode="auto">
            <a:xfrm>
              <a:off x="2518012" y="4694608"/>
              <a:ext cx="684149" cy="776421"/>
            </a:xfrm>
            <a:prstGeom prst="rect">
              <a:avLst/>
            </a:prstGeom>
            <a:noFill/>
            <a:ln w="9525">
              <a:noFill/>
              <a:miter lim="800000"/>
              <a:headEnd/>
              <a:tailEnd/>
            </a:ln>
          </p:spPr>
        </p:pic>
        <p:sp>
          <p:nvSpPr>
            <p:cNvPr id="14" name="Right Arrow 13"/>
            <p:cNvSpPr/>
            <p:nvPr/>
          </p:nvSpPr>
          <p:spPr>
            <a:xfrm>
              <a:off x="3256459" y="4965504"/>
              <a:ext cx="434380" cy="166200"/>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864591" y="5685704"/>
              <a:ext cx="1520331" cy="461665"/>
            </a:xfrm>
            <a:prstGeom prst="rect">
              <a:avLst/>
            </a:prstGeom>
            <a:noFill/>
          </p:spPr>
          <p:txBody>
            <a:bodyPr wrap="square" rtlCol="0">
              <a:spAutoFit/>
            </a:bodyPr>
            <a:lstStyle/>
            <a:p>
              <a:pPr algn="ctr"/>
              <a:r>
                <a:rPr lang="en-US" sz="2400" b="1" dirty="0">
                  <a:solidFill>
                    <a:srgbClr val="0000FF"/>
                  </a:solidFill>
                </a:rPr>
                <a:t>RWFM</a:t>
              </a:r>
            </a:p>
          </p:txBody>
        </p:sp>
        <p:sp>
          <p:nvSpPr>
            <p:cNvPr id="21" name="TextBox 20"/>
            <p:cNvSpPr txBox="1"/>
            <p:nvPr/>
          </p:nvSpPr>
          <p:spPr>
            <a:xfrm>
              <a:off x="1676400" y="4303485"/>
              <a:ext cx="1430740" cy="707886"/>
            </a:xfrm>
            <a:prstGeom prst="rect">
              <a:avLst/>
            </a:prstGeom>
            <a:noFill/>
          </p:spPr>
          <p:txBody>
            <a:bodyPr wrap="square" rtlCol="0">
              <a:spAutoFit/>
            </a:bodyPr>
            <a:lstStyle/>
            <a:p>
              <a:r>
                <a:rPr lang="en-US" sz="2000" b="1" dirty="0">
                  <a:solidFill>
                    <a:srgbClr val="00B050"/>
                  </a:solidFill>
                </a:rPr>
                <a:t>Protected</a:t>
              </a:r>
            </a:p>
            <a:p>
              <a:r>
                <a:rPr lang="en-US" sz="2000" b="1" dirty="0">
                  <a:solidFill>
                    <a:srgbClr val="00B050"/>
                  </a:solidFill>
                </a:rPr>
                <a:t>Data</a:t>
              </a:r>
            </a:p>
          </p:txBody>
        </p:sp>
        <p:sp>
          <p:nvSpPr>
            <p:cNvPr id="22" name="L-Shape 21"/>
            <p:cNvSpPr/>
            <p:nvPr/>
          </p:nvSpPr>
          <p:spPr>
            <a:xfrm rot="18600000">
              <a:off x="2907181" y="4429901"/>
              <a:ext cx="377369" cy="168322"/>
            </a:xfrm>
            <a:prstGeom prst="corne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6"/>
            <p:cNvPicPr>
              <a:picLocks noChangeAspect="1" noChangeArrowheads="1"/>
            </p:cNvPicPr>
            <p:nvPr/>
          </p:nvPicPr>
          <p:blipFill>
            <a:blip r:embed="rId3" cstate="print"/>
            <a:srcRect/>
            <a:stretch>
              <a:fillRect/>
            </a:stretch>
          </p:blipFill>
          <p:spPr bwMode="auto">
            <a:xfrm>
              <a:off x="5002469" y="4680854"/>
              <a:ext cx="208701" cy="540398"/>
            </a:xfrm>
            <a:prstGeom prst="rect">
              <a:avLst/>
            </a:prstGeom>
            <a:noFill/>
            <a:ln w="9525">
              <a:noFill/>
              <a:miter lim="800000"/>
              <a:headEnd/>
              <a:tailEnd/>
            </a:ln>
          </p:spPr>
        </p:pic>
        <p:cxnSp>
          <p:nvCxnSpPr>
            <p:cNvPr id="31" name="Straight Arrow Connector 30"/>
            <p:cNvCxnSpPr/>
            <p:nvPr/>
          </p:nvCxnSpPr>
          <p:spPr>
            <a:xfrm rot="10800000">
              <a:off x="5379493" y="4869538"/>
              <a:ext cx="1346579" cy="196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9000" y="1752600"/>
            <a:ext cx="5105400" cy="990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800" dirty="0">
                <a:solidFill>
                  <a:schemeClr val="tx1"/>
                </a:solidFill>
                <a:latin typeface="Gill Sans MT" pitchFamily="34" charset="0"/>
                <a:cs typeface="Courier New" pitchFamily="49" charset="0"/>
              </a:rPr>
              <a:t>map(k</a:t>
            </a:r>
            <a:r>
              <a:rPr lang="en-US" sz="2800" baseline="-25000" dirty="0">
                <a:solidFill>
                  <a:schemeClr val="tx1"/>
                </a:solidFill>
                <a:latin typeface="Gill Sans MT" pitchFamily="34" charset="0"/>
                <a:cs typeface="Courier New" pitchFamily="49" charset="0"/>
              </a:rPr>
              <a:t>1</a:t>
            </a:r>
            <a:r>
              <a:rPr lang="en-US" sz="2800" dirty="0">
                <a:solidFill>
                  <a:schemeClr val="tx1"/>
                </a:solidFill>
                <a:latin typeface="Gill Sans MT" pitchFamily="34" charset="0"/>
                <a:cs typeface="Courier New" pitchFamily="49" charset="0"/>
              </a:rPr>
              <a:t>,v</a:t>
            </a:r>
            <a:r>
              <a:rPr lang="en-US" sz="2800" baseline="-25000" dirty="0">
                <a:solidFill>
                  <a:schemeClr val="tx1"/>
                </a:solidFill>
                <a:latin typeface="Gill Sans MT" pitchFamily="34" charset="0"/>
                <a:cs typeface="Courier New" pitchFamily="49" charset="0"/>
              </a:rPr>
              <a:t>1</a:t>
            </a:r>
            <a:r>
              <a:rPr lang="en-US" sz="2800" dirty="0">
                <a:solidFill>
                  <a:schemeClr val="tx1"/>
                </a:solidFill>
                <a:latin typeface="Gill Sans MT" pitchFamily="34" charset="0"/>
                <a:cs typeface="Courier New" pitchFamily="49" charset="0"/>
              </a:rPr>
              <a:t>) </a:t>
            </a:r>
            <a:r>
              <a:rPr lang="en-US" sz="2800" dirty="0">
                <a:solidFill>
                  <a:schemeClr val="tx1"/>
                </a:solidFill>
                <a:latin typeface="Gill Sans MT" pitchFamily="34" charset="0"/>
                <a:cs typeface="Courier New" pitchFamily="49" charset="0"/>
                <a:sym typeface="Wingdings" pitchFamily="2" charset="2"/>
              </a:rPr>
              <a:t> list(k</a:t>
            </a:r>
            <a:r>
              <a:rPr lang="en-US" sz="2800" baseline="-25000" dirty="0">
                <a:solidFill>
                  <a:schemeClr val="tx1"/>
                </a:solidFill>
                <a:latin typeface="Gill Sans MT" pitchFamily="34" charset="0"/>
                <a:cs typeface="Courier New" pitchFamily="49" charset="0"/>
                <a:sym typeface="Wingdings" pitchFamily="2" charset="2"/>
              </a:rPr>
              <a:t>2</a:t>
            </a:r>
            <a:r>
              <a:rPr lang="en-US" sz="2800" dirty="0">
                <a:solidFill>
                  <a:schemeClr val="tx1"/>
                </a:solidFill>
                <a:latin typeface="Gill Sans MT" pitchFamily="34" charset="0"/>
                <a:cs typeface="Courier New" pitchFamily="49" charset="0"/>
                <a:sym typeface="Wingdings" pitchFamily="2" charset="2"/>
              </a:rPr>
              <a:t>,v</a:t>
            </a:r>
            <a:r>
              <a:rPr lang="en-US" sz="2800" baseline="-25000" dirty="0">
                <a:solidFill>
                  <a:schemeClr val="tx1"/>
                </a:solidFill>
                <a:latin typeface="Gill Sans MT" pitchFamily="34" charset="0"/>
                <a:cs typeface="Courier New" pitchFamily="49" charset="0"/>
                <a:sym typeface="Wingdings" pitchFamily="2" charset="2"/>
              </a:rPr>
              <a:t>2</a:t>
            </a:r>
            <a:r>
              <a:rPr lang="en-US" sz="2800" dirty="0">
                <a:solidFill>
                  <a:schemeClr val="tx1"/>
                </a:solidFill>
                <a:latin typeface="Gill Sans MT" pitchFamily="34" charset="0"/>
                <a:cs typeface="Courier New" pitchFamily="49" charset="0"/>
                <a:sym typeface="Wingdings" pitchFamily="2" charset="2"/>
              </a:rPr>
              <a:t>)</a:t>
            </a:r>
          </a:p>
          <a:p>
            <a:pPr algn="ctr">
              <a:buNone/>
            </a:pPr>
            <a:r>
              <a:rPr lang="en-US" sz="2800" dirty="0">
                <a:solidFill>
                  <a:schemeClr val="tx1"/>
                </a:solidFill>
                <a:latin typeface="Gill Sans MT" pitchFamily="34" charset="0"/>
                <a:cs typeface="Courier New" pitchFamily="49" charset="0"/>
                <a:sym typeface="Wingdings" pitchFamily="2" charset="2"/>
              </a:rPr>
              <a:t>reduce(k</a:t>
            </a:r>
            <a:r>
              <a:rPr lang="en-US" sz="2800" baseline="-25000" dirty="0">
                <a:solidFill>
                  <a:schemeClr val="tx1"/>
                </a:solidFill>
                <a:latin typeface="Gill Sans MT" pitchFamily="34" charset="0"/>
                <a:cs typeface="Courier New" pitchFamily="49" charset="0"/>
                <a:sym typeface="Wingdings" pitchFamily="2" charset="2"/>
              </a:rPr>
              <a:t>2</a:t>
            </a:r>
            <a:r>
              <a:rPr lang="en-US" sz="2800" dirty="0">
                <a:solidFill>
                  <a:schemeClr val="tx1"/>
                </a:solidFill>
                <a:latin typeface="Gill Sans MT" pitchFamily="34" charset="0"/>
                <a:cs typeface="Courier New" pitchFamily="49" charset="0"/>
                <a:sym typeface="Wingdings" pitchFamily="2" charset="2"/>
              </a:rPr>
              <a:t>, list(v</a:t>
            </a:r>
            <a:r>
              <a:rPr lang="en-US" sz="2800" baseline="-25000" dirty="0">
                <a:solidFill>
                  <a:schemeClr val="tx1"/>
                </a:solidFill>
                <a:latin typeface="Gill Sans MT" pitchFamily="34" charset="0"/>
                <a:cs typeface="Courier New" pitchFamily="49" charset="0"/>
                <a:sym typeface="Wingdings" pitchFamily="2" charset="2"/>
              </a:rPr>
              <a:t>2</a:t>
            </a:r>
            <a:r>
              <a:rPr lang="en-US" sz="2800" dirty="0">
                <a:solidFill>
                  <a:schemeClr val="tx1"/>
                </a:solidFill>
                <a:latin typeface="Gill Sans MT" pitchFamily="34" charset="0"/>
                <a:cs typeface="Courier New" pitchFamily="49" charset="0"/>
                <a:sym typeface="Wingdings" pitchFamily="2" charset="2"/>
              </a:rPr>
              <a:t>))  list(v</a:t>
            </a:r>
            <a:r>
              <a:rPr lang="en-US" sz="2800" baseline="-25000" dirty="0">
                <a:solidFill>
                  <a:schemeClr val="tx1"/>
                </a:solidFill>
                <a:latin typeface="Gill Sans MT" pitchFamily="34" charset="0"/>
                <a:cs typeface="Courier New" pitchFamily="49" charset="0"/>
                <a:sym typeface="Wingdings" pitchFamily="2" charset="2"/>
              </a:rPr>
              <a:t>2</a:t>
            </a:r>
            <a:r>
              <a:rPr lang="en-US" sz="2800" dirty="0">
                <a:solidFill>
                  <a:schemeClr val="tx1"/>
                </a:solidFill>
                <a:latin typeface="Gill Sans MT" pitchFamily="34" charset="0"/>
                <a:cs typeface="Courier New" pitchFamily="49" charset="0"/>
                <a:sym typeface="Wingdings" pitchFamily="2" charset="2"/>
              </a:rPr>
              <a:t>)</a:t>
            </a:r>
            <a:endParaRPr lang="en-US" sz="2800" dirty="0">
              <a:solidFill>
                <a:schemeClr val="tx1"/>
              </a:solidFill>
              <a:latin typeface="Gill Sans MT" pitchFamily="34" charset="0"/>
              <a:cs typeface="Courier New" pitchFamily="49" charset="0"/>
            </a:endParaRPr>
          </a:p>
        </p:txBody>
      </p:sp>
      <p:graphicFrame>
        <p:nvGraphicFramePr>
          <p:cNvPr id="5" name="Table 4"/>
          <p:cNvGraphicFramePr>
            <a:graphicFrameLocks noGrp="1"/>
          </p:cNvGraphicFramePr>
          <p:nvPr/>
        </p:nvGraphicFramePr>
        <p:xfrm>
          <a:off x="2209800" y="3505200"/>
          <a:ext cx="1447800" cy="2042160"/>
        </p:xfrm>
        <a:graphic>
          <a:graphicData uri="http://schemas.openxmlformats.org/drawingml/2006/table">
            <a:tbl>
              <a:tblPr firstRow="1" bandRow="1">
                <a:tableStyleId>{775DCB02-9BB8-47FD-8907-85C794F793BA}</a:tableStyleId>
              </a:tblPr>
              <a:tblGrid>
                <a:gridCol w="1447800"/>
              </a:tblGrid>
              <a:tr h="381000">
                <a:tc>
                  <a:txBody>
                    <a:bodyPr/>
                    <a:lstStyle/>
                    <a:p>
                      <a:pPr algn="ctr">
                        <a:lnSpc>
                          <a:spcPct val="130000"/>
                        </a:lnSpc>
                      </a:pPr>
                      <a:r>
                        <a:rPr lang="en-US" sz="2000" b="1" dirty="0" smtClean="0">
                          <a:solidFill>
                            <a:schemeClr val="tx1"/>
                          </a:solidFill>
                          <a:latin typeface="Gill Sans MT" pitchFamily="34" charset="0"/>
                        </a:rPr>
                        <a:t>Data</a:t>
                      </a:r>
                      <a:r>
                        <a:rPr lang="en-US" sz="2000" b="1" baseline="0" dirty="0" smtClean="0">
                          <a:solidFill>
                            <a:schemeClr val="tx1"/>
                          </a:solidFill>
                          <a:latin typeface="Gill Sans MT" pitchFamily="34" charset="0"/>
                        </a:rPr>
                        <a:t> </a:t>
                      </a:r>
                      <a:r>
                        <a:rPr lang="en-US" sz="2000" b="1" dirty="0" smtClean="0">
                          <a:solidFill>
                            <a:schemeClr val="tx1"/>
                          </a:solidFill>
                          <a:latin typeface="Gill Sans MT" pitchFamily="34" charset="0"/>
                        </a:rPr>
                        <a:t>1</a:t>
                      </a:r>
                      <a:endParaRPr lang="en-US" sz="2000" b="1" dirty="0">
                        <a:solidFill>
                          <a:schemeClr val="tx1"/>
                        </a:solidFill>
                        <a:latin typeface="Gill Sans MT" pitchFamily="34" charset="0"/>
                      </a:endParaRPr>
                    </a:p>
                  </a:txBody>
                  <a:tcPr>
                    <a:lnB w="12700" cap="flat" cmpd="sng" algn="ctr">
                      <a:solidFill>
                        <a:schemeClr val="tx1"/>
                      </a:solidFill>
                      <a:prstDash val="solid"/>
                      <a:round/>
                      <a:headEnd type="none" w="med" len="med"/>
                      <a:tailEnd type="none" w="med" len="med"/>
                    </a:lnB>
                    <a:solidFill>
                      <a:schemeClr val="bg1">
                        <a:lumMod val="95000"/>
                      </a:schemeClr>
                    </a:solidFill>
                  </a:tcPr>
                </a:tc>
              </a:tr>
              <a:tr h="381000">
                <a:tc>
                  <a:txBody>
                    <a:bodyPr/>
                    <a:lstStyle/>
                    <a:p>
                      <a:pPr algn="ctr">
                        <a:lnSpc>
                          <a:spcPct val="140000"/>
                        </a:lnSpc>
                      </a:pPr>
                      <a:r>
                        <a:rPr lang="en-US" sz="2000" b="1" dirty="0" smtClean="0">
                          <a:solidFill>
                            <a:schemeClr val="tx1"/>
                          </a:solidFill>
                          <a:latin typeface="Gill Sans MT" pitchFamily="34" charset="0"/>
                        </a:rPr>
                        <a:t>Data 2</a:t>
                      </a:r>
                      <a:endParaRPr lang="en-US" sz="2000" b="1" dirty="0">
                        <a:solidFill>
                          <a:schemeClr val="tx1"/>
                        </a:solidFill>
                        <a:latin typeface="Gill Sans MT" pitchFamily="34" charset="0"/>
                      </a:endParaRPr>
                    </a:p>
                  </a:txBody>
                  <a:tcPr>
                    <a:lnT w="12700" cap="flat" cmpd="sng" algn="ctr">
                      <a:solidFill>
                        <a:schemeClr val="tx1"/>
                      </a:solidFill>
                      <a:prstDash val="solid"/>
                      <a:round/>
                      <a:headEnd type="none" w="med" len="med"/>
                      <a:tailEnd type="none" w="med" len="med"/>
                    </a:lnT>
                    <a:solidFill>
                      <a:schemeClr val="bg1">
                        <a:lumMod val="95000"/>
                      </a:schemeClr>
                    </a:solidFill>
                  </a:tcPr>
                </a:tc>
              </a:tr>
              <a:tr h="381000">
                <a:tc>
                  <a:txBody>
                    <a:bodyPr/>
                    <a:lstStyle/>
                    <a:p>
                      <a:pPr algn="ctr">
                        <a:lnSpc>
                          <a:spcPct val="140000"/>
                        </a:lnSpc>
                      </a:pPr>
                      <a:r>
                        <a:rPr lang="en-US" sz="2000" b="1" dirty="0" smtClean="0">
                          <a:solidFill>
                            <a:schemeClr val="tx1"/>
                          </a:solidFill>
                          <a:latin typeface="Gill Sans MT" pitchFamily="34" charset="0"/>
                        </a:rPr>
                        <a:t>Data 3</a:t>
                      </a:r>
                      <a:endParaRPr lang="en-US" sz="2000" b="1" dirty="0">
                        <a:solidFill>
                          <a:schemeClr val="tx1"/>
                        </a:solidFill>
                        <a:latin typeface="Gill Sans MT" pitchFamily="34" charset="0"/>
                      </a:endParaRPr>
                    </a:p>
                  </a:txBody>
                  <a:tcPr>
                    <a:solidFill>
                      <a:schemeClr val="bg1">
                        <a:lumMod val="95000"/>
                      </a:schemeClr>
                    </a:solidFill>
                  </a:tcPr>
                </a:tc>
              </a:tr>
              <a:tr h="381000">
                <a:tc>
                  <a:txBody>
                    <a:bodyPr/>
                    <a:lstStyle/>
                    <a:p>
                      <a:pPr algn="ctr">
                        <a:lnSpc>
                          <a:spcPct val="140000"/>
                        </a:lnSpc>
                      </a:pPr>
                      <a:r>
                        <a:rPr lang="en-US" sz="2000" b="1" dirty="0" smtClean="0">
                          <a:solidFill>
                            <a:schemeClr val="tx1"/>
                          </a:solidFill>
                          <a:latin typeface="Gill Sans MT" pitchFamily="34" charset="0"/>
                        </a:rPr>
                        <a:t>Data</a:t>
                      </a:r>
                      <a:r>
                        <a:rPr lang="en-US" sz="2000" b="1" baseline="0" dirty="0" smtClean="0">
                          <a:solidFill>
                            <a:schemeClr val="tx1"/>
                          </a:solidFill>
                          <a:latin typeface="Gill Sans MT" pitchFamily="34" charset="0"/>
                        </a:rPr>
                        <a:t> 4</a:t>
                      </a:r>
                      <a:endParaRPr lang="en-US" sz="2000" b="1" dirty="0">
                        <a:solidFill>
                          <a:schemeClr val="tx1"/>
                        </a:solidFill>
                        <a:latin typeface="Gill Sans MT" pitchFamily="34" charset="0"/>
                      </a:endParaRPr>
                    </a:p>
                  </a:txBody>
                  <a:tcPr>
                    <a:solidFill>
                      <a:schemeClr val="bg1">
                        <a:lumMod val="95000"/>
                      </a:schemeClr>
                    </a:solidFill>
                  </a:tcPr>
                </a:tc>
              </a:tr>
            </a:tbl>
          </a:graphicData>
        </a:graphic>
      </p:graphicFrame>
      <p:sp>
        <p:nvSpPr>
          <p:cNvPr id="6" name="Rounded Rectangle 5"/>
          <p:cNvSpPr/>
          <p:nvPr/>
        </p:nvSpPr>
        <p:spPr>
          <a:xfrm>
            <a:off x="4191000" y="3124200"/>
            <a:ext cx="1524000" cy="2590800"/>
          </a:xfrm>
          <a:prstGeom prst="roundRect">
            <a:avLst/>
          </a:prstGeom>
          <a:noFill/>
          <a:ln>
            <a:solidFill>
              <a:schemeClr val="tx1"/>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600">
              <a:latin typeface="Gill Sans MT" pitchFamily="34" charset="0"/>
            </a:endParaRPr>
          </a:p>
        </p:txBody>
      </p:sp>
      <p:sp>
        <p:nvSpPr>
          <p:cNvPr id="7" name="Rounded Rectangle 6"/>
          <p:cNvSpPr/>
          <p:nvPr/>
        </p:nvSpPr>
        <p:spPr>
          <a:xfrm>
            <a:off x="6553200" y="3124200"/>
            <a:ext cx="1524000" cy="2590800"/>
          </a:xfrm>
          <a:prstGeom prst="roundRect">
            <a:avLst/>
          </a:prstGeom>
          <a:noFill/>
          <a:ln>
            <a:solidFill>
              <a:schemeClr val="tx1"/>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600">
              <a:latin typeface="Gill Sans MT" pitchFamily="34" charset="0"/>
            </a:endParaRPr>
          </a:p>
        </p:txBody>
      </p:sp>
      <p:graphicFrame>
        <p:nvGraphicFramePr>
          <p:cNvPr id="8" name="Table 7"/>
          <p:cNvGraphicFramePr>
            <a:graphicFrameLocks noGrp="1"/>
          </p:cNvGraphicFramePr>
          <p:nvPr/>
        </p:nvGraphicFramePr>
        <p:xfrm>
          <a:off x="8686800" y="4124960"/>
          <a:ext cx="1016000" cy="370840"/>
        </p:xfrm>
        <a:graphic>
          <a:graphicData uri="http://schemas.openxmlformats.org/drawingml/2006/table">
            <a:tbl>
              <a:tblPr firstRow="1" bandRow="1">
                <a:tableStyleId>{35758FB7-9AC5-4552-8A53-C91805E547FA}</a:tableStyleId>
              </a:tblPr>
              <a:tblGrid>
                <a:gridCol w="1016000"/>
              </a:tblGrid>
              <a:tr h="370840">
                <a:tc>
                  <a:txBody>
                    <a:bodyPr/>
                    <a:lstStyle/>
                    <a:p>
                      <a:r>
                        <a:rPr lang="en-US" sz="1800" b="1" dirty="0" smtClean="0">
                          <a:solidFill>
                            <a:schemeClr val="tx1"/>
                          </a:solidFill>
                          <a:latin typeface="Gill Sans MT" pitchFamily="34" charset="0"/>
                        </a:rPr>
                        <a:t>Output</a:t>
                      </a:r>
                      <a:endParaRPr lang="en-US" sz="1800" b="1" dirty="0">
                        <a:solidFill>
                          <a:schemeClr val="tx1"/>
                        </a:solidFill>
                        <a:latin typeface="Gill Sans MT" pitchFamily="34" charset="0"/>
                      </a:endParaRPr>
                    </a:p>
                  </a:txBody>
                  <a:tcPr>
                    <a:solidFill>
                      <a:schemeClr val="bg1">
                        <a:lumMod val="95000"/>
                      </a:schemeClr>
                    </a:solidFill>
                  </a:tcPr>
                </a:tc>
              </a:tr>
            </a:tbl>
          </a:graphicData>
        </a:graphic>
      </p:graphicFrame>
      <p:cxnSp>
        <p:nvCxnSpPr>
          <p:cNvPr id="14" name="Straight Arrow Connector 13"/>
          <p:cNvCxnSpPr/>
          <p:nvPr/>
        </p:nvCxnSpPr>
        <p:spPr>
          <a:xfrm flipV="1">
            <a:off x="3657600" y="3581400"/>
            <a:ext cx="91440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657600" y="4343400"/>
            <a:ext cx="9144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657600" y="4857750"/>
            <a:ext cx="914400" cy="4000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657600" y="5411788"/>
            <a:ext cx="9144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410200" y="3505200"/>
            <a:ext cx="144780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334000" y="4343400"/>
            <a:ext cx="1524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5334000" y="4495800"/>
            <a:ext cx="1524000" cy="838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848600" y="4343400"/>
            <a:ext cx="6858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097" name="Picture 1"/>
          <p:cNvPicPr>
            <a:picLocks noChangeAspect="1" noChangeArrowheads="1"/>
          </p:cNvPicPr>
          <p:nvPr/>
        </p:nvPicPr>
        <p:blipFill>
          <a:blip r:embed="rId3" cstate="print"/>
          <a:srcRect/>
          <a:stretch>
            <a:fillRect/>
          </a:stretch>
        </p:blipFill>
        <p:spPr bwMode="auto">
          <a:xfrm>
            <a:off x="1752600" y="3505200"/>
            <a:ext cx="457200" cy="457200"/>
          </a:xfrm>
          <a:prstGeom prst="rect">
            <a:avLst/>
          </a:prstGeom>
          <a:noFill/>
          <a:ln w="9525">
            <a:noFill/>
            <a:miter lim="800000"/>
            <a:headEnd/>
            <a:tailEnd/>
          </a:ln>
          <a:effectLst/>
        </p:spPr>
      </p:pic>
      <p:pic>
        <p:nvPicPr>
          <p:cNvPr id="4098" name="Picture 2"/>
          <p:cNvPicPr>
            <a:picLocks noChangeAspect="1" noChangeArrowheads="1"/>
          </p:cNvPicPr>
          <p:nvPr/>
        </p:nvPicPr>
        <p:blipFill>
          <a:blip r:embed="rId4" cstate="print"/>
          <a:srcRect/>
          <a:stretch>
            <a:fillRect/>
          </a:stretch>
        </p:blipFill>
        <p:spPr bwMode="auto">
          <a:xfrm>
            <a:off x="1752600" y="4038600"/>
            <a:ext cx="457200" cy="4572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5" cstate="print"/>
          <a:srcRect/>
          <a:stretch>
            <a:fillRect/>
          </a:stretch>
        </p:blipFill>
        <p:spPr bwMode="auto">
          <a:xfrm>
            <a:off x="1752600" y="4572000"/>
            <a:ext cx="457200" cy="457200"/>
          </a:xfrm>
          <a:prstGeom prst="rect">
            <a:avLst/>
          </a:prstGeom>
          <a:noFill/>
          <a:ln w="9525">
            <a:noFill/>
            <a:miter lim="800000"/>
            <a:headEnd/>
            <a:tailEnd/>
          </a:ln>
          <a:effectLst/>
        </p:spPr>
      </p:pic>
      <p:pic>
        <p:nvPicPr>
          <p:cNvPr id="4100" name="Picture 4"/>
          <p:cNvPicPr>
            <a:picLocks noChangeAspect="1" noChangeArrowheads="1"/>
          </p:cNvPicPr>
          <p:nvPr/>
        </p:nvPicPr>
        <p:blipFill>
          <a:blip r:embed="rId6" cstate="print"/>
          <a:srcRect/>
          <a:stretch>
            <a:fillRect/>
          </a:stretch>
        </p:blipFill>
        <p:spPr bwMode="auto">
          <a:xfrm>
            <a:off x="1752600" y="5105400"/>
            <a:ext cx="457200" cy="457200"/>
          </a:xfrm>
          <a:prstGeom prst="rect">
            <a:avLst/>
          </a:prstGeom>
          <a:noFill/>
          <a:ln w="9525">
            <a:noFill/>
            <a:miter lim="800000"/>
            <a:headEnd/>
            <a:tailEnd/>
          </a:ln>
          <a:effectLst/>
        </p:spPr>
      </p:pic>
      <p:sp>
        <p:nvSpPr>
          <p:cNvPr id="46" name="Title 45"/>
          <p:cNvSpPr>
            <a:spLocks noGrp="1"/>
          </p:cNvSpPr>
          <p:nvPr>
            <p:ph type="title"/>
          </p:nvPr>
        </p:nvSpPr>
        <p:spPr/>
        <p:txBody>
          <a:bodyPr/>
          <a:lstStyle/>
          <a:p>
            <a:r>
              <a:rPr lang="en-US" dirty="0" smtClean="0"/>
              <a:t>Background: </a:t>
            </a:r>
            <a:r>
              <a:rPr lang="en-US" dirty="0" err="1" smtClean="0"/>
              <a:t>MapReduce</a:t>
            </a:r>
            <a:endParaRPr lang="en-US" dirty="0"/>
          </a:p>
        </p:txBody>
      </p:sp>
      <p:sp>
        <p:nvSpPr>
          <p:cNvPr id="32" name="Slide Number Placeholder 31"/>
          <p:cNvSpPr>
            <a:spLocks noGrp="1"/>
          </p:cNvSpPr>
          <p:nvPr>
            <p:ph type="sldNum" sz="quarter" idx="12"/>
          </p:nvPr>
        </p:nvSpPr>
        <p:spPr/>
        <p:txBody>
          <a:bodyPr>
            <a:normAutofit/>
          </a:bodyPr>
          <a:lstStyle/>
          <a:p>
            <a:fld id="{B6F15528-21DE-4FAA-801E-634DDDAF4B2B}" type="slidenum">
              <a:rPr lang="en-US" smtClean="0"/>
              <a:pPr/>
              <a:t>38</a:t>
            </a:fld>
            <a:endParaRPr lang="en-US"/>
          </a:p>
        </p:txBody>
      </p:sp>
      <p:pic>
        <p:nvPicPr>
          <p:cNvPr id="27" name="Picture 6"/>
          <p:cNvPicPr>
            <a:picLocks noChangeAspect="1" noChangeArrowheads="1"/>
          </p:cNvPicPr>
          <p:nvPr/>
        </p:nvPicPr>
        <p:blipFill>
          <a:blip r:embed="rId7" cstate="print"/>
          <a:srcRect/>
          <a:stretch>
            <a:fillRect/>
          </a:stretch>
        </p:blipFill>
        <p:spPr bwMode="auto">
          <a:xfrm>
            <a:off x="4724402" y="3352800"/>
            <a:ext cx="383664" cy="609600"/>
          </a:xfrm>
          <a:prstGeom prst="rect">
            <a:avLst/>
          </a:prstGeom>
          <a:noFill/>
          <a:ln w="9525">
            <a:noFill/>
            <a:miter lim="800000"/>
            <a:headEnd/>
            <a:tailEnd/>
          </a:ln>
        </p:spPr>
      </p:pic>
      <p:pic>
        <p:nvPicPr>
          <p:cNvPr id="34" name="Picture 6"/>
          <p:cNvPicPr>
            <a:picLocks noChangeAspect="1" noChangeArrowheads="1"/>
          </p:cNvPicPr>
          <p:nvPr/>
        </p:nvPicPr>
        <p:blipFill>
          <a:blip r:embed="rId7" cstate="print"/>
          <a:srcRect/>
          <a:stretch>
            <a:fillRect/>
          </a:stretch>
        </p:blipFill>
        <p:spPr bwMode="auto">
          <a:xfrm>
            <a:off x="4724400" y="4191000"/>
            <a:ext cx="383664" cy="609600"/>
          </a:xfrm>
          <a:prstGeom prst="rect">
            <a:avLst/>
          </a:prstGeom>
          <a:noFill/>
          <a:ln w="9525">
            <a:noFill/>
            <a:miter lim="800000"/>
            <a:headEnd/>
            <a:tailEnd/>
          </a:ln>
        </p:spPr>
      </p:pic>
      <p:pic>
        <p:nvPicPr>
          <p:cNvPr id="35" name="Picture 6"/>
          <p:cNvPicPr>
            <a:picLocks noChangeAspect="1" noChangeArrowheads="1"/>
          </p:cNvPicPr>
          <p:nvPr/>
        </p:nvPicPr>
        <p:blipFill>
          <a:blip r:embed="rId7" cstate="print"/>
          <a:srcRect/>
          <a:stretch>
            <a:fillRect/>
          </a:stretch>
        </p:blipFill>
        <p:spPr bwMode="auto">
          <a:xfrm>
            <a:off x="4724400" y="4953000"/>
            <a:ext cx="383664" cy="609600"/>
          </a:xfrm>
          <a:prstGeom prst="rect">
            <a:avLst/>
          </a:prstGeom>
          <a:noFill/>
          <a:ln w="9525">
            <a:noFill/>
            <a:miter lim="800000"/>
            <a:headEnd/>
            <a:tailEnd/>
          </a:ln>
        </p:spPr>
      </p:pic>
      <p:pic>
        <p:nvPicPr>
          <p:cNvPr id="36" name="Picture 6"/>
          <p:cNvPicPr>
            <a:picLocks noChangeAspect="1" noChangeArrowheads="1"/>
          </p:cNvPicPr>
          <p:nvPr/>
        </p:nvPicPr>
        <p:blipFill>
          <a:blip r:embed="rId7" cstate="print"/>
          <a:srcRect/>
          <a:stretch>
            <a:fillRect/>
          </a:stretch>
        </p:blipFill>
        <p:spPr bwMode="auto">
          <a:xfrm>
            <a:off x="7086600" y="4114800"/>
            <a:ext cx="383664" cy="609600"/>
          </a:xfrm>
          <a:prstGeom prst="rect">
            <a:avLst/>
          </a:prstGeom>
          <a:noFill/>
          <a:ln w="9525">
            <a:noFill/>
            <a:miter lim="800000"/>
            <a:headEnd/>
            <a:tailEnd/>
          </a:ln>
        </p:spPr>
      </p:pic>
      <p:sp>
        <p:nvSpPr>
          <p:cNvPr id="29" name="TextBox 28"/>
          <p:cNvSpPr txBox="1"/>
          <p:nvPr/>
        </p:nvSpPr>
        <p:spPr>
          <a:xfrm>
            <a:off x="3962400" y="5867400"/>
            <a:ext cx="1981200" cy="523220"/>
          </a:xfrm>
          <a:prstGeom prst="rect">
            <a:avLst/>
          </a:prstGeom>
          <a:noFill/>
        </p:spPr>
        <p:txBody>
          <a:bodyPr wrap="square" rtlCol="0">
            <a:spAutoFit/>
          </a:bodyPr>
          <a:lstStyle/>
          <a:p>
            <a:pPr algn="ctr"/>
            <a:r>
              <a:rPr lang="en-US" sz="2800" dirty="0"/>
              <a:t>Map phase</a:t>
            </a:r>
          </a:p>
        </p:txBody>
      </p:sp>
      <p:sp>
        <p:nvSpPr>
          <p:cNvPr id="30" name="TextBox 29"/>
          <p:cNvSpPr txBox="1"/>
          <p:nvPr/>
        </p:nvSpPr>
        <p:spPr>
          <a:xfrm>
            <a:off x="6248400" y="5867400"/>
            <a:ext cx="2362200" cy="523220"/>
          </a:xfrm>
          <a:prstGeom prst="rect">
            <a:avLst/>
          </a:prstGeom>
          <a:noFill/>
        </p:spPr>
        <p:txBody>
          <a:bodyPr wrap="square" rtlCol="0">
            <a:spAutoFit/>
          </a:bodyPr>
          <a:lstStyle/>
          <a:p>
            <a:pPr algn="ctr"/>
            <a:r>
              <a:rPr lang="en-US" sz="2800" dirty="0"/>
              <a:t>Reduce phase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p:cNvPicPr>
            <a:picLocks noChangeAspect="1" noChangeArrowheads="1"/>
          </p:cNvPicPr>
          <p:nvPr/>
        </p:nvPicPr>
        <p:blipFill>
          <a:blip r:embed="rId3" cstate="print"/>
          <a:srcRect/>
          <a:stretch>
            <a:fillRect/>
          </a:stretch>
        </p:blipFill>
        <p:spPr bwMode="auto">
          <a:xfrm>
            <a:off x="2209800" y="3048000"/>
            <a:ext cx="609600" cy="609600"/>
          </a:xfrm>
          <a:prstGeom prst="rect">
            <a:avLst/>
          </a:prstGeom>
          <a:noFill/>
          <a:ln w="9525">
            <a:noFill/>
            <a:miter lim="800000"/>
            <a:headEnd/>
            <a:tailEnd/>
          </a:ln>
          <a:effectLst/>
        </p:spPr>
      </p:pic>
      <p:sp>
        <p:nvSpPr>
          <p:cNvPr id="4" name="Title 3"/>
          <p:cNvSpPr>
            <a:spLocks noGrp="1"/>
          </p:cNvSpPr>
          <p:nvPr>
            <p:ph type="title"/>
          </p:nvPr>
        </p:nvSpPr>
        <p:spPr/>
        <p:txBody>
          <a:bodyPr/>
          <a:lstStyle/>
          <a:p>
            <a:r>
              <a:rPr lang="en-US" dirty="0" smtClean="0"/>
              <a:t>Threat model</a:t>
            </a:r>
            <a:endParaRPr lang="en-US" dirty="0"/>
          </a:p>
        </p:txBody>
      </p:sp>
      <p:sp>
        <p:nvSpPr>
          <p:cNvPr id="28" name="Slide Number Placeholder 27"/>
          <p:cNvSpPr>
            <a:spLocks noGrp="1"/>
          </p:cNvSpPr>
          <p:nvPr>
            <p:ph type="sldNum" sz="quarter" idx="12"/>
          </p:nvPr>
        </p:nvSpPr>
        <p:spPr/>
        <p:txBody>
          <a:bodyPr>
            <a:normAutofit/>
          </a:bodyPr>
          <a:lstStyle/>
          <a:p>
            <a:fld id="{B6F15528-21DE-4FAA-801E-634DDDAF4B2B}" type="slidenum">
              <a:rPr lang="en-US" smtClean="0"/>
              <a:pPr/>
              <a:t>39</a:t>
            </a:fld>
            <a:endParaRPr lang="en-US"/>
          </a:p>
        </p:txBody>
      </p:sp>
      <p:sp>
        <p:nvSpPr>
          <p:cNvPr id="25" name="Content Placeholder 2"/>
          <p:cNvSpPr>
            <a:spLocks noGrp="1"/>
          </p:cNvSpPr>
          <p:nvPr>
            <p:ph sz="quarter" idx="1"/>
          </p:nvPr>
        </p:nvSpPr>
        <p:spPr>
          <a:xfrm>
            <a:off x="2209800" y="1600200"/>
            <a:ext cx="8153400" cy="4495800"/>
          </a:xfrm>
        </p:spPr>
        <p:txBody>
          <a:bodyPr/>
          <a:lstStyle/>
          <a:p>
            <a:r>
              <a:rPr lang="en-US" dirty="0" smtClean="0"/>
              <a:t>RWFM encapsulation monitors the computation, and  protects the privacy of the data providers</a:t>
            </a:r>
          </a:p>
        </p:txBody>
      </p:sp>
      <p:sp>
        <p:nvSpPr>
          <p:cNvPr id="66" name="Cloud 65"/>
          <p:cNvSpPr/>
          <p:nvPr/>
        </p:nvSpPr>
        <p:spPr bwMode="auto">
          <a:xfrm>
            <a:off x="3505200" y="3927157"/>
            <a:ext cx="5486400" cy="2286000"/>
          </a:xfrm>
          <a:prstGeom prst="cloud">
            <a:avLst/>
          </a:prstGeom>
          <a:noFill/>
          <a:ln w="38100" cap="flat" cmpd="sng" algn="ctr">
            <a:solidFill>
              <a:schemeClr val="tx1"/>
            </a:solidFill>
            <a:prstDash val="solid"/>
            <a:round/>
            <a:headEnd type="none" w="med" len="med"/>
            <a:tailEnd type="none" w="med" len="med"/>
          </a:ln>
          <a:effectLst>
            <a:glow rad="1397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eaLnBrk="0" fontAlgn="base" hangingPunct="0">
              <a:spcBef>
                <a:spcPct val="20000"/>
              </a:spcBef>
              <a:spcAft>
                <a:spcPct val="0"/>
              </a:spcAft>
              <a:buClr>
                <a:schemeClr val="accent2"/>
              </a:buClr>
              <a:buFontTx/>
              <a:buChar char="•"/>
            </a:pPr>
            <a:endParaRPr lang="en-US">
              <a:solidFill>
                <a:schemeClr val="bg2"/>
              </a:solidFill>
              <a:latin typeface="Gill Sans MT" pitchFamily="34" charset="0"/>
            </a:endParaRPr>
          </a:p>
        </p:txBody>
      </p:sp>
      <p:pic>
        <p:nvPicPr>
          <p:cNvPr id="72" name="Picture 10"/>
          <p:cNvPicPr>
            <a:picLocks noChangeAspect="1" noChangeArrowheads="1"/>
          </p:cNvPicPr>
          <p:nvPr/>
        </p:nvPicPr>
        <p:blipFill>
          <a:blip r:embed="rId4" cstate="print"/>
          <a:srcRect l="11111" r="16667"/>
          <a:stretch>
            <a:fillRect/>
          </a:stretch>
        </p:blipFill>
        <p:spPr bwMode="auto">
          <a:xfrm>
            <a:off x="2286000" y="4288849"/>
            <a:ext cx="536170" cy="400308"/>
          </a:xfrm>
          <a:prstGeom prst="rect">
            <a:avLst/>
          </a:prstGeom>
          <a:noFill/>
          <a:ln w="9525">
            <a:noFill/>
            <a:miter lim="800000"/>
            <a:headEnd/>
            <a:tailEnd/>
          </a:ln>
        </p:spPr>
      </p:pic>
      <p:pic>
        <p:nvPicPr>
          <p:cNvPr id="78" name="Picture 6"/>
          <p:cNvPicPr>
            <a:picLocks noChangeAspect="1" noChangeArrowheads="1"/>
          </p:cNvPicPr>
          <p:nvPr/>
        </p:nvPicPr>
        <p:blipFill>
          <a:blip r:embed="rId5" cstate="print"/>
          <a:srcRect/>
          <a:stretch>
            <a:fillRect/>
          </a:stretch>
        </p:blipFill>
        <p:spPr bwMode="auto">
          <a:xfrm>
            <a:off x="5029201" y="4541519"/>
            <a:ext cx="284751" cy="452438"/>
          </a:xfrm>
          <a:prstGeom prst="rect">
            <a:avLst/>
          </a:prstGeom>
          <a:noFill/>
          <a:ln w="9525">
            <a:noFill/>
            <a:miter lim="800000"/>
            <a:headEnd/>
            <a:tailEnd/>
          </a:ln>
        </p:spPr>
      </p:pic>
      <p:pic>
        <p:nvPicPr>
          <p:cNvPr id="79" name="Picture 6"/>
          <p:cNvPicPr>
            <a:picLocks noChangeAspect="1" noChangeArrowheads="1"/>
          </p:cNvPicPr>
          <p:nvPr/>
        </p:nvPicPr>
        <p:blipFill>
          <a:blip r:embed="rId5" cstate="print"/>
          <a:srcRect/>
          <a:stretch>
            <a:fillRect/>
          </a:stretch>
        </p:blipFill>
        <p:spPr bwMode="auto">
          <a:xfrm>
            <a:off x="6324601" y="4541519"/>
            <a:ext cx="284751" cy="452438"/>
          </a:xfrm>
          <a:prstGeom prst="rect">
            <a:avLst/>
          </a:prstGeom>
          <a:noFill/>
          <a:ln w="9525">
            <a:noFill/>
            <a:miter lim="800000"/>
            <a:headEnd/>
            <a:tailEnd/>
          </a:ln>
        </p:spPr>
      </p:pic>
      <p:pic>
        <p:nvPicPr>
          <p:cNvPr id="80" name="Picture 6"/>
          <p:cNvPicPr>
            <a:picLocks noChangeAspect="1" noChangeArrowheads="1"/>
          </p:cNvPicPr>
          <p:nvPr/>
        </p:nvPicPr>
        <p:blipFill>
          <a:blip r:embed="rId5" cstate="print"/>
          <a:srcRect/>
          <a:stretch>
            <a:fillRect/>
          </a:stretch>
        </p:blipFill>
        <p:spPr bwMode="auto">
          <a:xfrm>
            <a:off x="5658850" y="4541519"/>
            <a:ext cx="284751" cy="452438"/>
          </a:xfrm>
          <a:prstGeom prst="rect">
            <a:avLst/>
          </a:prstGeom>
          <a:noFill/>
          <a:ln w="9525">
            <a:noFill/>
            <a:miter lim="800000"/>
            <a:headEnd/>
            <a:tailEnd/>
          </a:ln>
        </p:spPr>
      </p:pic>
      <p:pic>
        <p:nvPicPr>
          <p:cNvPr id="35" name="Picture 6"/>
          <p:cNvPicPr>
            <a:picLocks noChangeAspect="1" noChangeArrowheads="1"/>
          </p:cNvPicPr>
          <p:nvPr/>
        </p:nvPicPr>
        <p:blipFill>
          <a:blip r:embed="rId5" cstate="print"/>
          <a:srcRect/>
          <a:stretch>
            <a:fillRect/>
          </a:stretch>
        </p:blipFill>
        <p:spPr bwMode="auto">
          <a:xfrm>
            <a:off x="7010401" y="4541519"/>
            <a:ext cx="284751" cy="452438"/>
          </a:xfrm>
          <a:prstGeom prst="rect">
            <a:avLst/>
          </a:prstGeom>
          <a:noFill/>
          <a:ln w="9525">
            <a:noFill/>
            <a:miter lim="800000"/>
            <a:headEnd/>
            <a:tailEnd/>
          </a:ln>
        </p:spPr>
      </p:pic>
      <p:pic>
        <p:nvPicPr>
          <p:cNvPr id="36" name="Picture 10"/>
          <p:cNvPicPr>
            <a:picLocks noChangeAspect="1" noChangeArrowheads="1"/>
          </p:cNvPicPr>
          <p:nvPr/>
        </p:nvPicPr>
        <p:blipFill>
          <a:blip r:embed="rId4" cstate="print"/>
          <a:srcRect l="11111" r="16667"/>
          <a:stretch>
            <a:fillRect/>
          </a:stretch>
        </p:blipFill>
        <p:spPr bwMode="auto">
          <a:xfrm>
            <a:off x="2286000" y="4876800"/>
            <a:ext cx="536170" cy="400308"/>
          </a:xfrm>
          <a:prstGeom prst="rect">
            <a:avLst/>
          </a:prstGeom>
          <a:noFill/>
          <a:ln w="9525">
            <a:noFill/>
            <a:miter lim="800000"/>
            <a:headEnd/>
            <a:tailEnd/>
          </a:ln>
        </p:spPr>
      </p:pic>
      <p:pic>
        <p:nvPicPr>
          <p:cNvPr id="37" name="Picture 10"/>
          <p:cNvPicPr>
            <a:picLocks noChangeAspect="1" noChangeArrowheads="1"/>
          </p:cNvPicPr>
          <p:nvPr/>
        </p:nvPicPr>
        <p:blipFill>
          <a:blip r:embed="rId4" cstate="print"/>
          <a:srcRect l="11111" r="16667"/>
          <a:stretch>
            <a:fillRect/>
          </a:stretch>
        </p:blipFill>
        <p:spPr bwMode="auto">
          <a:xfrm>
            <a:off x="2286000" y="5486400"/>
            <a:ext cx="536170" cy="400308"/>
          </a:xfrm>
          <a:prstGeom prst="rect">
            <a:avLst/>
          </a:prstGeom>
          <a:noFill/>
          <a:ln w="9525">
            <a:noFill/>
            <a:miter lim="800000"/>
            <a:headEnd/>
            <a:tailEnd/>
          </a:ln>
        </p:spPr>
      </p:pic>
      <p:sp>
        <p:nvSpPr>
          <p:cNvPr id="38" name="TextBox 37"/>
          <p:cNvSpPr txBox="1"/>
          <p:nvPr/>
        </p:nvSpPr>
        <p:spPr>
          <a:xfrm>
            <a:off x="4495800" y="6365558"/>
            <a:ext cx="3505200" cy="492443"/>
          </a:xfrm>
          <a:prstGeom prst="rect">
            <a:avLst/>
          </a:prstGeom>
          <a:noFill/>
        </p:spPr>
        <p:txBody>
          <a:bodyPr wrap="square" rtlCol="0">
            <a:spAutoFit/>
          </a:bodyPr>
          <a:lstStyle/>
          <a:p>
            <a:pPr algn="ctr"/>
            <a:r>
              <a:rPr lang="en-US" sz="2600" dirty="0">
                <a:solidFill>
                  <a:schemeClr val="accent2">
                    <a:lumMod val="75000"/>
                  </a:schemeClr>
                </a:solidFill>
              </a:rPr>
              <a:t>Cloud infrastructure</a:t>
            </a:r>
          </a:p>
        </p:txBody>
      </p:sp>
      <p:sp>
        <p:nvSpPr>
          <p:cNvPr id="39" name="Right Arrow 38"/>
          <p:cNvSpPr/>
          <p:nvPr/>
        </p:nvSpPr>
        <p:spPr>
          <a:xfrm>
            <a:off x="3048000" y="4953000"/>
            <a:ext cx="1143000" cy="3048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2057400" y="4114800"/>
            <a:ext cx="990600" cy="198120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1600200" y="3576936"/>
            <a:ext cx="2133600" cy="492443"/>
          </a:xfrm>
          <a:prstGeom prst="rect">
            <a:avLst/>
          </a:prstGeom>
          <a:noFill/>
        </p:spPr>
        <p:txBody>
          <a:bodyPr wrap="square" rtlCol="0">
            <a:spAutoFit/>
          </a:bodyPr>
          <a:lstStyle/>
          <a:p>
            <a:r>
              <a:rPr lang="en-US" sz="2600" dirty="0">
                <a:solidFill>
                  <a:schemeClr val="accent2">
                    <a:lumMod val="75000"/>
                  </a:schemeClr>
                </a:solidFill>
              </a:rPr>
              <a:t>Data provider</a:t>
            </a:r>
          </a:p>
        </p:txBody>
      </p:sp>
      <p:sp>
        <p:nvSpPr>
          <p:cNvPr id="44" name="Oval 43"/>
          <p:cNvSpPr/>
          <p:nvPr/>
        </p:nvSpPr>
        <p:spPr>
          <a:xfrm>
            <a:off x="1676400" y="3276600"/>
            <a:ext cx="304800" cy="304800"/>
          </a:xfrm>
          <a:prstGeom prst="ellipse">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20" name="Rounded Rectangle 19"/>
          <p:cNvSpPr/>
          <p:nvPr/>
        </p:nvSpPr>
        <p:spPr>
          <a:xfrm>
            <a:off x="4572000" y="4343400"/>
            <a:ext cx="3200400" cy="762000"/>
          </a:xfrm>
          <a:prstGeom prst="round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572000" y="4953000"/>
            <a:ext cx="3200400" cy="6096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RWFM Encapsulation</a:t>
            </a:r>
          </a:p>
        </p:txBody>
      </p:sp>
      <p:sp>
        <p:nvSpPr>
          <p:cNvPr id="22" name="Oval 21"/>
          <p:cNvSpPr/>
          <p:nvPr/>
        </p:nvSpPr>
        <p:spPr>
          <a:xfrm>
            <a:off x="4343400" y="5105400"/>
            <a:ext cx="304800" cy="304800"/>
          </a:xfrm>
          <a:prstGeom prst="ellipse">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pic>
        <p:nvPicPr>
          <p:cNvPr id="23" name="Picture 4"/>
          <p:cNvPicPr>
            <a:picLocks noChangeAspect="1" noChangeArrowheads="1"/>
          </p:cNvPicPr>
          <p:nvPr/>
        </p:nvPicPr>
        <p:blipFill>
          <a:blip r:embed="rId6" cstate="print"/>
          <a:srcRect/>
          <a:stretch>
            <a:fillRect/>
          </a:stretch>
        </p:blipFill>
        <p:spPr bwMode="auto">
          <a:xfrm>
            <a:off x="9220201" y="3505200"/>
            <a:ext cx="615573" cy="660342"/>
          </a:xfrm>
          <a:prstGeom prst="rect">
            <a:avLst/>
          </a:prstGeom>
          <a:noFill/>
          <a:ln w="9525">
            <a:noFill/>
            <a:miter lim="800000"/>
            <a:headEnd/>
            <a:tailEnd/>
          </a:ln>
        </p:spPr>
      </p:pic>
      <p:sp>
        <p:nvSpPr>
          <p:cNvPr id="26" name="Oval 25"/>
          <p:cNvSpPr/>
          <p:nvPr/>
        </p:nvSpPr>
        <p:spPr>
          <a:xfrm>
            <a:off x="9982200" y="3581400"/>
            <a:ext cx="304800" cy="304800"/>
          </a:xfrm>
          <a:prstGeom prst="ellipse">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
        <p:nvSpPr>
          <p:cNvPr id="45" name="TextBox 44"/>
          <p:cNvSpPr txBox="1"/>
          <p:nvPr/>
        </p:nvSpPr>
        <p:spPr>
          <a:xfrm>
            <a:off x="8305800" y="2667000"/>
            <a:ext cx="2438400" cy="892552"/>
          </a:xfrm>
          <a:prstGeom prst="rect">
            <a:avLst/>
          </a:prstGeom>
          <a:noFill/>
        </p:spPr>
        <p:txBody>
          <a:bodyPr wrap="square" rtlCol="0">
            <a:spAutoFit/>
          </a:bodyPr>
          <a:lstStyle/>
          <a:p>
            <a:pPr algn="ctr"/>
            <a:r>
              <a:rPr lang="en-US" sz="2600" dirty="0">
                <a:solidFill>
                  <a:schemeClr val="accent2">
                    <a:lumMod val="75000"/>
                  </a:schemeClr>
                </a:solidFill>
              </a:rPr>
              <a:t>Computation </a:t>
            </a:r>
          </a:p>
          <a:p>
            <a:pPr algn="ctr"/>
            <a:r>
              <a:rPr lang="en-US" sz="2600" dirty="0">
                <a:solidFill>
                  <a:schemeClr val="accent2">
                    <a:lumMod val="75000"/>
                  </a:schemeClr>
                </a:solidFill>
              </a:rPr>
              <a:t>provider</a:t>
            </a:r>
          </a:p>
        </p:txBody>
      </p:sp>
      <p:sp>
        <p:nvSpPr>
          <p:cNvPr id="47" name="TextBox 46"/>
          <p:cNvSpPr txBox="1"/>
          <p:nvPr/>
        </p:nvSpPr>
        <p:spPr>
          <a:xfrm>
            <a:off x="8915400" y="4419601"/>
            <a:ext cx="1295400" cy="461665"/>
          </a:xfrm>
          <a:prstGeom prst="rect">
            <a:avLst/>
          </a:prstGeom>
          <a:noFill/>
        </p:spPr>
        <p:txBody>
          <a:bodyPr wrap="square" rtlCol="0">
            <a:spAutoFit/>
          </a:bodyPr>
          <a:lstStyle/>
          <a:p>
            <a:r>
              <a:rPr lang="en-US" sz="2400" dirty="0">
                <a:solidFill>
                  <a:srgbClr val="C00000"/>
                </a:solidFill>
              </a:rPr>
              <a:t>Output</a:t>
            </a:r>
          </a:p>
        </p:txBody>
      </p:sp>
      <p:sp>
        <p:nvSpPr>
          <p:cNvPr id="73" name="TextBox 72"/>
          <p:cNvSpPr txBox="1"/>
          <p:nvPr/>
        </p:nvSpPr>
        <p:spPr>
          <a:xfrm>
            <a:off x="7772400" y="3505201"/>
            <a:ext cx="1295400" cy="461665"/>
          </a:xfrm>
          <a:prstGeom prst="rect">
            <a:avLst/>
          </a:prstGeom>
          <a:noFill/>
        </p:spPr>
        <p:txBody>
          <a:bodyPr wrap="square" rtlCol="0">
            <a:spAutoFit/>
          </a:bodyPr>
          <a:lstStyle/>
          <a:p>
            <a:r>
              <a:rPr lang="en-US" sz="2400" dirty="0">
                <a:solidFill>
                  <a:srgbClr val="C00000"/>
                </a:solidFill>
              </a:rPr>
              <a:t>Program</a:t>
            </a:r>
          </a:p>
        </p:txBody>
      </p:sp>
      <p:cxnSp>
        <p:nvCxnSpPr>
          <p:cNvPr id="33" name="Straight Arrow Connector 32"/>
          <p:cNvCxnSpPr/>
          <p:nvPr/>
        </p:nvCxnSpPr>
        <p:spPr>
          <a:xfrm flipV="1">
            <a:off x="8153400" y="4267200"/>
            <a:ext cx="1066800" cy="6096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0800000" flipV="1">
            <a:off x="7848600" y="3810000"/>
            <a:ext cx="1219200" cy="6096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7772400" y="2286000"/>
            <a:ext cx="2895600" cy="2667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6629400" y="2631758"/>
            <a:ext cx="1371600" cy="492443"/>
          </a:xfrm>
          <a:prstGeom prst="rect">
            <a:avLst/>
          </a:prstGeom>
          <a:noFill/>
        </p:spPr>
        <p:txBody>
          <a:bodyPr wrap="square" rtlCol="0">
            <a:spAutoFit/>
          </a:bodyPr>
          <a:lstStyle/>
          <a:p>
            <a:pPr algn="ctr"/>
            <a:r>
              <a:rPr lang="en-US" sz="2600" dirty="0">
                <a:solidFill>
                  <a:srgbClr val="C00000"/>
                </a:solidFill>
              </a:rPr>
              <a:t>Threat</a:t>
            </a:r>
          </a:p>
        </p:txBody>
      </p:sp>
      <p:cxnSp>
        <p:nvCxnSpPr>
          <p:cNvPr id="55" name="Curved Connector 54"/>
          <p:cNvCxnSpPr/>
          <p:nvPr/>
        </p:nvCxnSpPr>
        <p:spPr>
          <a:xfrm>
            <a:off x="7315200" y="3048000"/>
            <a:ext cx="381000" cy="228600"/>
          </a:xfrm>
          <a:prstGeom prst="curved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Public information</a:t>
            </a:r>
            <a:br>
              <a:rPr lang="en-US" b="1" dirty="0"/>
            </a:br>
            <a:endParaRPr lang="en-US" dirty="0"/>
          </a:p>
        </p:txBody>
      </p:sp>
      <p:sp>
        <p:nvSpPr>
          <p:cNvPr id="3" name="Content Placeholder 2"/>
          <p:cNvSpPr>
            <a:spLocks noGrp="1"/>
          </p:cNvSpPr>
          <p:nvPr>
            <p:ph idx="1"/>
          </p:nvPr>
        </p:nvSpPr>
        <p:spPr/>
        <p:txBody>
          <a:bodyPr/>
          <a:lstStyle/>
          <a:p>
            <a:r>
              <a:rPr lang="en-US" dirty="0" smtClean="0"/>
              <a:t>Public </a:t>
            </a:r>
            <a:r>
              <a:rPr lang="en-US" dirty="0"/>
              <a:t>information is anything that is meant to be publicly known. There is no risk to anyone’s privacy from you coming to know this. </a:t>
            </a:r>
            <a:endParaRPr lang="en-US" dirty="0" smtClean="0"/>
          </a:p>
          <a:p>
            <a:r>
              <a:rPr lang="en-US" dirty="0" smtClean="0"/>
              <a:t>In public key cryptography</a:t>
            </a:r>
          </a:p>
          <a:p>
            <a:pPr lvl="1"/>
            <a:r>
              <a:rPr lang="en-US" dirty="0" smtClean="0"/>
              <a:t>Public key</a:t>
            </a:r>
          </a:p>
          <a:p>
            <a:pPr lvl="1"/>
            <a:r>
              <a:rPr lang="en-US" dirty="0" smtClean="0"/>
              <a:t>Private key  (actually SECRET!)</a:t>
            </a:r>
            <a:endParaRPr lang="en-US" dirty="0"/>
          </a:p>
        </p:txBody>
      </p:sp>
    </p:spTree>
    <p:extLst>
      <p:ext uri="{BB962C8B-B14F-4D97-AF65-F5344CB8AC3E}">
        <p14:creationId xmlns:p14="http://schemas.microsoft.com/office/powerpoint/2010/main" val="829424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Challenge 1: Untrusted </a:t>
            </a:r>
            <a:r>
              <a:rPr lang="en-US" dirty="0" err="1" smtClean="0"/>
              <a:t>mapper</a:t>
            </a:r>
            <a:endParaRPr lang="en-US" dirty="0"/>
          </a:p>
        </p:txBody>
      </p:sp>
      <p:sp>
        <p:nvSpPr>
          <p:cNvPr id="39" name="Slide Number Placeholder 38"/>
          <p:cNvSpPr>
            <a:spLocks noGrp="1"/>
          </p:cNvSpPr>
          <p:nvPr>
            <p:ph type="sldNum" sz="quarter" idx="12"/>
          </p:nvPr>
        </p:nvSpPr>
        <p:spPr/>
        <p:txBody>
          <a:bodyPr>
            <a:normAutofit/>
          </a:bodyPr>
          <a:lstStyle/>
          <a:p>
            <a:fld id="{B6F15528-21DE-4FAA-801E-634DDDAF4B2B}" type="slidenum">
              <a:rPr lang="en-US" smtClean="0"/>
              <a:pPr/>
              <a:t>40</a:t>
            </a:fld>
            <a:endParaRPr lang="en-US"/>
          </a:p>
        </p:txBody>
      </p:sp>
      <p:sp>
        <p:nvSpPr>
          <p:cNvPr id="5" name="Content Placeholder 4"/>
          <p:cNvSpPr>
            <a:spLocks noGrp="1"/>
          </p:cNvSpPr>
          <p:nvPr>
            <p:ph sz="quarter" idx="1"/>
          </p:nvPr>
        </p:nvSpPr>
        <p:spPr/>
        <p:txBody>
          <a:bodyPr/>
          <a:lstStyle/>
          <a:p>
            <a:r>
              <a:rPr lang="en-US" dirty="0" smtClean="0"/>
              <a:t>Untrusted </a:t>
            </a:r>
            <a:r>
              <a:rPr lang="en-US" dirty="0" err="1" smtClean="0"/>
              <a:t>mapper</a:t>
            </a:r>
            <a:r>
              <a:rPr lang="en-US" dirty="0" smtClean="0"/>
              <a:t> code copies data, sends it over the network</a:t>
            </a:r>
          </a:p>
        </p:txBody>
      </p:sp>
      <p:sp>
        <p:nvSpPr>
          <p:cNvPr id="27" name="Cloud 26"/>
          <p:cNvSpPr/>
          <p:nvPr/>
        </p:nvSpPr>
        <p:spPr bwMode="auto">
          <a:xfrm>
            <a:off x="4038600" y="3048000"/>
            <a:ext cx="3886200" cy="3124200"/>
          </a:xfrm>
          <a:prstGeom prst="cloud">
            <a:avLst/>
          </a:prstGeom>
          <a:noFill/>
          <a:ln w="38100" cap="flat" cmpd="sng" algn="ctr">
            <a:solidFill>
              <a:schemeClr val="tx1"/>
            </a:solidFill>
            <a:prstDash val="solid"/>
            <a:round/>
            <a:headEnd type="none" w="med" len="med"/>
            <a:tailEnd type="none" w="med" len="med"/>
          </a:ln>
          <a:effectLst>
            <a:glow rad="1397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eaLnBrk="0" fontAlgn="base" hangingPunct="0">
              <a:spcBef>
                <a:spcPct val="20000"/>
              </a:spcBef>
              <a:spcAft>
                <a:spcPct val="0"/>
              </a:spcAft>
              <a:buClr>
                <a:schemeClr val="accent2"/>
              </a:buClr>
              <a:buFontTx/>
              <a:buChar char="•"/>
            </a:pPr>
            <a:endParaRPr lang="en-US">
              <a:solidFill>
                <a:schemeClr val="bg2"/>
              </a:solidFill>
              <a:latin typeface="Gill Sans MT" pitchFamily="34" charset="0"/>
            </a:endParaRPr>
          </a:p>
        </p:txBody>
      </p:sp>
      <p:cxnSp>
        <p:nvCxnSpPr>
          <p:cNvPr id="28" name="Straight Arrow Connector 27"/>
          <p:cNvCxnSpPr>
            <a:stCxn id="38" idx="3"/>
          </p:cNvCxnSpPr>
          <p:nvPr/>
        </p:nvCxnSpPr>
        <p:spPr bwMode="auto">
          <a:xfrm>
            <a:off x="3352800" y="3364006"/>
            <a:ext cx="1524000" cy="1055594"/>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34" name="Straight Arrow Connector 33"/>
          <p:cNvCxnSpPr>
            <a:stCxn id="37" idx="3"/>
          </p:cNvCxnSpPr>
          <p:nvPr/>
        </p:nvCxnSpPr>
        <p:spPr bwMode="auto">
          <a:xfrm flipV="1">
            <a:off x="3352800" y="4572000"/>
            <a:ext cx="1600200" cy="11206"/>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35" name="Straight Arrow Connector 34"/>
          <p:cNvCxnSpPr>
            <a:stCxn id="36" idx="3"/>
          </p:cNvCxnSpPr>
          <p:nvPr/>
        </p:nvCxnSpPr>
        <p:spPr bwMode="auto">
          <a:xfrm flipV="1">
            <a:off x="3352800" y="4724400"/>
            <a:ext cx="1524000" cy="1154206"/>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pic>
        <p:nvPicPr>
          <p:cNvPr id="36" name="Picture 10"/>
          <p:cNvPicPr>
            <a:picLocks noChangeAspect="1" noChangeArrowheads="1"/>
          </p:cNvPicPr>
          <p:nvPr/>
        </p:nvPicPr>
        <p:blipFill>
          <a:blip r:embed="rId3" cstate="print"/>
          <a:srcRect l="11111" r="16667"/>
          <a:stretch>
            <a:fillRect/>
          </a:stretch>
        </p:blipFill>
        <p:spPr bwMode="auto">
          <a:xfrm>
            <a:off x="2362200" y="5508812"/>
            <a:ext cx="990600" cy="739589"/>
          </a:xfrm>
          <a:prstGeom prst="rect">
            <a:avLst/>
          </a:prstGeom>
          <a:noFill/>
          <a:ln w="9525">
            <a:noFill/>
            <a:miter lim="800000"/>
            <a:headEnd/>
            <a:tailEnd/>
          </a:ln>
        </p:spPr>
      </p:pic>
      <p:pic>
        <p:nvPicPr>
          <p:cNvPr id="37" name="Picture 10"/>
          <p:cNvPicPr>
            <a:picLocks noChangeAspect="1" noChangeArrowheads="1"/>
          </p:cNvPicPr>
          <p:nvPr/>
        </p:nvPicPr>
        <p:blipFill>
          <a:blip r:embed="rId3" cstate="print"/>
          <a:srcRect l="11111" r="16667"/>
          <a:stretch>
            <a:fillRect/>
          </a:stretch>
        </p:blipFill>
        <p:spPr bwMode="auto">
          <a:xfrm>
            <a:off x="2362200" y="4213412"/>
            <a:ext cx="990600" cy="739589"/>
          </a:xfrm>
          <a:prstGeom prst="rect">
            <a:avLst/>
          </a:prstGeom>
          <a:noFill/>
          <a:ln w="9525">
            <a:noFill/>
            <a:miter lim="800000"/>
            <a:headEnd/>
            <a:tailEnd/>
          </a:ln>
        </p:spPr>
      </p:pic>
      <p:grpSp>
        <p:nvGrpSpPr>
          <p:cNvPr id="2" name="Group 73"/>
          <p:cNvGrpSpPr/>
          <p:nvPr/>
        </p:nvGrpSpPr>
        <p:grpSpPr>
          <a:xfrm>
            <a:off x="1828800" y="2994212"/>
            <a:ext cx="1524000" cy="739589"/>
            <a:chOff x="304800" y="2994211"/>
            <a:chExt cx="1524000" cy="739589"/>
          </a:xfrm>
        </p:grpSpPr>
        <p:pic>
          <p:nvPicPr>
            <p:cNvPr id="38" name="Picture 10"/>
            <p:cNvPicPr>
              <a:picLocks noChangeAspect="1" noChangeArrowheads="1"/>
            </p:cNvPicPr>
            <p:nvPr/>
          </p:nvPicPr>
          <p:blipFill>
            <a:blip r:embed="rId3" cstate="print"/>
            <a:srcRect l="11111" r="16667"/>
            <a:stretch>
              <a:fillRect/>
            </a:stretch>
          </p:blipFill>
          <p:spPr bwMode="auto">
            <a:xfrm>
              <a:off x="838200" y="2994211"/>
              <a:ext cx="990600" cy="739589"/>
            </a:xfrm>
            <a:prstGeom prst="rect">
              <a:avLst/>
            </a:prstGeom>
            <a:noFill/>
            <a:ln w="9525">
              <a:noFill/>
              <a:miter lim="800000"/>
              <a:headEnd/>
              <a:tailEnd/>
            </a:ln>
          </p:spPr>
        </p:pic>
        <p:sp>
          <p:nvSpPr>
            <p:cNvPr id="54" name="TextBox 53"/>
            <p:cNvSpPr txBox="1"/>
            <p:nvPr/>
          </p:nvSpPr>
          <p:spPr>
            <a:xfrm>
              <a:off x="304800" y="3195935"/>
              <a:ext cx="1066800" cy="369332"/>
            </a:xfrm>
            <a:prstGeom prst="rect">
              <a:avLst/>
            </a:prstGeom>
            <a:noFill/>
          </p:spPr>
          <p:txBody>
            <a:bodyPr wrap="square" rtlCol="0">
              <a:spAutoFit/>
            </a:bodyPr>
            <a:lstStyle/>
            <a:p>
              <a:pPr>
                <a:buNone/>
              </a:pPr>
              <a:r>
                <a:rPr lang="en-US" dirty="0">
                  <a:solidFill>
                    <a:srgbClr val="CC6600"/>
                  </a:solidFill>
                  <a:latin typeface="Gill Sans MT" pitchFamily="34" charset="0"/>
                </a:rPr>
                <a:t>Peter</a:t>
              </a:r>
            </a:p>
          </p:txBody>
        </p:sp>
      </p:grpSp>
      <p:sp>
        <p:nvSpPr>
          <p:cNvPr id="57" name="TextBox 56"/>
          <p:cNvSpPr txBox="1"/>
          <p:nvPr/>
        </p:nvSpPr>
        <p:spPr>
          <a:xfrm>
            <a:off x="1828800" y="5710535"/>
            <a:ext cx="990600" cy="369332"/>
          </a:xfrm>
          <a:prstGeom prst="rect">
            <a:avLst/>
          </a:prstGeom>
          <a:noFill/>
        </p:spPr>
        <p:txBody>
          <a:bodyPr wrap="square" rtlCol="0">
            <a:spAutoFit/>
          </a:bodyPr>
          <a:lstStyle/>
          <a:p>
            <a:pPr>
              <a:buNone/>
            </a:pPr>
            <a:r>
              <a:rPr lang="en-US" dirty="0">
                <a:solidFill>
                  <a:srgbClr val="CC6600"/>
                </a:solidFill>
                <a:latin typeface="Gill Sans MT" pitchFamily="34" charset="0"/>
              </a:rPr>
              <a:t>Meg</a:t>
            </a:r>
          </a:p>
        </p:txBody>
      </p:sp>
      <p:pic>
        <p:nvPicPr>
          <p:cNvPr id="58" name="Picture 6"/>
          <p:cNvPicPr>
            <a:picLocks noChangeAspect="1" noChangeArrowheads="1"/>
          </p:cNvPicPr>
          <p:nvPr/>
        </p:nvPicPr>
        <p:blipFill>
          <a:blip r:embed="rId4" cstate="print"/>
          <a:srcRect/>
          <a:stretch>
            <a:fillRect/>
          </a:stretch>
        </p:blipFill>
        <p:spPr bwMode="auto">
          <a:xfrm>
            <a:off x="6400801" y="4267200"/>
            <a:ext cx="332709" cy="528638"/>
          </a:xfrm>
          <a:prstGeom prst="rect">
            <a:avLst/>
          </a:prstGeom>
          <a:noFill/>
          <a:ln w="9525">
            <a:noFill/>
            <a:miter lim="800000"/>
            <a:headEnd/>
            <a:tailEnd/>
          </a:ln>
        </p:spPr>
      </p:pic>
      <p:sp>
        <p:nvSpPr>
          <p:cNvPr id="59" name="TextBox 58"/>
          <p:cNvSpPr txBox="1"/>
          <p:nvPr/>
        </p:nvSpPr>
        <p:spPr>
          <a:xfrm>
            <a:off x="6096000" y="5029201"/>
            <a:ext cx="1066800" cy="430887"/>
          </a:xfrm>
          <a:prstGeom prst="rect">
            <a:avLst/>
          </a:prstGeom>
          <a:noFill/>
        </p:spPr>
        <p:txBody>
          <a:bodyPr wrap="square" rtlCol="0">
            <a:spAutoFit/>
          </a:bodyPr>
          <a:lstStyle/>
          <a:p>
            <a:pPr algn="ctr"/>
            <a:r>
              <a:rPr lang="en-US" sz="2200" b="1" dirty="0"/>
              <a:t>Reduce</a:t>
            </a:r>
          </a:p>
        </p:txBody>
      </p:sp>
      <p:pic>
        <p:nvPicPr>
          <p:cNvPr id="60" name="Picture 6"/>
          <p:cNvPicPr>
            <a:picLocks noChangeAspect="1" noChangeArrowheads="1"/>
          </p:cNvPicPr>
          <p:nvPr/>
        </p:nvPicPr>
        <p:blipFill>
          <a:blip r:embed="rId4" cstate="print"/>
          <a:srcRect/>
          <a:stretch>
            <a:fillRect/>
          </a:stretch>
        </p:blipFill>
        <p:spPr bwMode="auto">
          <a:xfrm>
            <a:off x="5049250" y="3810000"/>
            <a:ext cx="284751" cy="452438"/>
          </a:xfrm>
          <a:prstGeom prst="rect">
            <a:avLst/>
          </a:prstGeom>
          <a:noFill/>
          <a:ln w="9525">
            <a:noFill/>
            <a:miter lim="800000"/>
            <a:headEnd/>
            <a:tailEnd/>
          </a:ln>
        </p:spPr>
      </p:pic>
      <p:pic>
        <p:nvPicPr>
          <p:cNvPr id="61" name="Picture 6"/>
          <p:cNvPicPr>
            <a:picLocks noChangeAspect="1" noChangeArrowheads="1"/>
          </p:cNvPicPr>
          <p:nvPr/>
        </p:nvPicPr>
        <p:blipFill>
          <a:blip r:embed="rId4" cstate="print"/>
          <a:srcRect/>
          <a:stretch>
            <a:fillRect/>
          </a:stretch>
        </p:blipFill>
        <p:spPr bwMode="auto">
          <a:xfrm>
            <a:off x="5049250" y="4724400"/>
            <a:ext cx="284751" cy="452438"/>
          </a:xfrm>
          <a:prstGeom prst="rect">
            <a:avLst/>
          </a:prstGeom>
          <a:noFill/>
          <a:ln w="9525">
            <a:noFill/>
            <a:miter lim="800000"/>
            <a:headEnd/>
            <a:tailEnd/>
          </a:ln>
        </p:spPr>
      </p:pic>
      <p:pic>
        <p:nvPicPr>
          <p:cNvPr id="62" name="Picture 6"/>
          <p:cNvPicPr>
            <a:picLocks noChangeAspect="1" noChangeArrowheads="1"/>
          </p:cNvPicPr>
          <p:nvPr/>
        </p:nvPicPr>
        <p:blipFill>
          <a:blip r:embed="rId4" cstate="print"/>
          <a:srcRect/>
          <a:stretch>
            <a:fillRect/>
          </a:stretch>
        </p:blipFill>
        <p:spPr bwMode="auto">
          <a:xfrm>
            <a:off x="5049250" y="4271962"/>
            <a:ext cx="284751" cy="452438"/>
          </a:xfrm>
          <a:prstGeom prst="rect">
            <a:avLst/>
          </a:prstGeom>
          <a:noFill/>
          <a:ln w="9525">
            <a:noFill/>
            <a:miter lim="800000"/>
            <a:headEnd/>
            <a:tailEnd/>
          </a:ln>
        </p:spPr>
      </p:pic>
      <p:sp>
        <p:nvSpPr>
          <p:cNvPr id="63" name="TextBox 62"/>
          <p:cNvSpPr txBox="1"/>
          <p:nvPr/>
        </p:nvSpPr>
        <p:spPr>
          <a:xfrm>
            <a:off x="4876800" y="5029201"/>
            <a:ext cx="762000" cy="430887"/>
          </a:xfrm>
          <a:prstGeom prst="rect">
            <a:avLst/>
          </a:prstGeom>
          <a:noFill/>
        </p:spPr>
        <p:txBody>
          <a:bodyPr wrap="square" rtlCol="0">
            <a:spAutoFit/>
          </a:bodyPr>
          <a:lstStyle/>
          <a:p>
            <a:pPr algn="ctr"/>
            <a:r>
              <a:rPr lang="en-US" sz="2200" b="1" dirty="0"/>
              <a:t>Map</a:t>
            </a:r>
          </a:p>
        </p:txBody>
      </p:sp>
      <p:sp>
        <p:nvSpPr>
          <p:cNvPr id="64" name="Rounded Rectangle 63"/>
          <p:cNvSpPr/>
          <p:nvPr/>
        </p:nvSpPr>
        <p:spPr>
          <a:xfrm>
            <a:off x="4724400" y="3657600"/>
            <a:ext cx="990600" cy="1828800"/>
          </a:xfrm>
          <a:prstGeom prst="roundRect">
            <a:avLst/>
          </a:prstGeom>
          <a:noFill/>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p:cNvCxnSpPr/>
          <p:nvPr/>
        </p:nvCxnSpPr>
        <p:spPr>
          <a:xfrm>
            <a:off x="5562600" y="4114800"/>
            <a:ext cx="685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5486400" y="4495800"/>
            <a:ext cx="762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5562600" y="4648200"/>
            <a:ext cx="685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 name="Rounded Rectangle 69"/>
          <p:cNvSpPr/>
          <p:nvPr/>
        </p:nvSpPr>
        <p:spPr>
          <a:xfrm>
            <a:off x="6096000" y="3657600"/>
            <a:ext cx="990600" cy="1828800"/>
          </a:xfrm>
          <a:prstGeom prst="roundRect">
            <a:avLst/>
          </a:prstGeom>
          <a:noFill/>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3" descr="C:\Documents and Settings\Panasonic\Local Settings\Temporary Internet Files\Content.IE5\2MOWP7TC\MPj03961210000[1].jpg"/>
          <p:cNvPicPr>
            <a:picLocks noChangeAspect="1" noChangeArrowheads="1"/>
          </p:cNvPicPr>
          <p:nvPr/>
        </p:nvPicPr>
        <p:blipFill>
          <a:blip r:embed="rId5" cstate="print">
            <a:duotone>
              <a:prstClr val="black"/>
              <a:srgbClr val="FF0000">
                <a:tint val="45000"/>
                <a:satMod val="400000"/>
              </a:srgbClr>
            </a:duotone>
          </a:blip>
          <a:srcRect/>
          <a:stretch>
            <a:fillRect/>
          </a:stretch>
        </p:blipFill>
        <p:spPr bwMode="auto">
          <a:xfrm>
            <a:off x="5334000" y="3733801"/>
            <a:ext cx="228600" cy="344245"/>
          </a:xfrm>
          <a:prstGeom prst="rect">
            <a:avLst/>
          </a:prstGeom>
          <a:noFill/>
        </p:spPr>
      </p:pic>
      <p:pic>
        <p:nvPicPr>
          <p:cNvPr id="72" name="Picture 4"/>
          <p:cNvPicPr>
            <a:picLocks noChangeAspect="1" noChangeArrowheads="1"/>
          </p:cNvPicPr>
          <p:nvPr/>
        </p:nvPicPr>
        <p:blipFill>
          <a:blip r:embed="rId6" cstate="print"/>
          <a:srcRect/>
          <a:stretch>
            <a:fillRect/>
          </a:stretch>
        </p:blipFill>
        <p:spPr bwMode="auto">
          <a:xfrm>
            <a:off x="8458201" y="2540058"/>
            <a:ext cx="828675" cy="888942"/>
          </a:xfrm>
          <a:prstGeom prst="rect">
            <a:avLst/>
          </a:prstGeom>
          <a:noFill/>
          <a:ln w="9525">
            <a:noFill/>
            <a:miter lim="800000"/>
            <a:headEnd/>
            <a:tailEnd/>
          </a:ln>
        </p:spPr>
      </p:pic>
      <p:sp>
        <p:nvSpPr>
          <p:cNvPr id="33" name="TextBox 32"/>
          <p:cNvSpPr txBox="1"/>
          <p:nvPr/>
        </p:nvSpPr>
        <p:spPr>
          <a:xfrm>
            <a:off x="2286000" y="6172200"/>
            <a:ext cx="1143000" cy="523220"/>
          </a:xfrm>
          <a:prstGeom prst="rect">
            <a:avLst/>
          </a:prstGeom>
          <a:noFill/>
        </p:spPr>
        <p:txBody>
          <a:bodyPr wrap="square" rtlCol="0">
            <a:spAutoFit/>
          </a:bodyPr>
          <a:lstStyle/>
          <a:p>
            <a:pPr algn="ctr"/>
            <a:r>
              <a:rPr lang="en-US" sz="2800" dirty="0"/>
              <a:t>Data</a:t>
            </a:r>
          </a:p>
        </p:txBody>
      </p:sp>
      <p:sp>
        <p:nvSpPr>
          <p:cNvPr id="40" name="TextBox 39"/>
          <p:cNvSpPr txBox="1"/>
          <p:nvPr/>
        </p:nvSpPr>
        <p:spPr>
          <a:xfrm>
            <a:off x="1828800" y="4419600"/>
            <a:ext cx="990600" cy="369332"/>
          </a:xfrm>
          <a:prstGeom prst="rect">
            <a:avLst/>
          </a:prstGeom>
          <a:noFill/>
        </p:spPr>
        <p:txBody>
          <a:bodyPr wrap="square" rtlCol="0">
            <a:spAutoFit/>
          </a:bodyPr>
          <a:lstStyle/>
          <a:p>
            <a:pPr>
              <a:buNone/>
            </a:pPr>
            <a:r>
              <a:rPr lang="en-US" dirty="0">
                <a:solidFill>
                  <a:srgbClr val="CC6600"/>
                </a:solidFill>
                <a:latin typeface="Gill Sans MT" pitchFamily="34" charset="0"/>
              </a:rPr>
              <a:t>Chris</a:t>
            </a:r>
          </a:p>
        </p:txBody>
      </p:sp>
      <p:sp>
        <p:nvSpPr>
          <p:cNvPr id="41" name="TextBox 40"/>
          <p:cNvSpPr txBox="1"/>
          <p:nvPr/>
        </p:nvSpPr>
        <p:spPr>
          <a:xfrm>
            <a:off x="7924800" y="5638801"/>
            <a:ext cx="2514600" cy="830997"/>
          </a:xfrm>
          <a:prstGeom prst="rect">
            <a:avLst/>
          </a:prstGeom>
          <a:noFill/>
        </p:spPr>
        <p:txBody>
          <a:bodyPr wrap="square" rtlCol="0">
            <a:spAutoFit/>
          </a:bodyPr>
          <a:lstStyle/>
          <a:p>
            <a:pPr algn="ctr"/>
            <a:r>
              <a:rPr lang="en-US" sz="2400" dirty="0">
                <a:solidFill>
                  <a:srgbClr val="FF0000"/>
                </a:solidFill>
              </a:rPr>
              <a:t>Leaks using system resources</a:t>
            </a:r>
          </a:p>
        </p:txBody>
      </p:sp>
      <p:cxnSp>
        <p:nvCxnSpPr>
          <p:cNvPr id="44" name="Straight Arrow Connector 43"/>
          <p:cNvCxnSpPr/>
          <p:nvPr/>
        </p:nvCxnSpPr>
        <p:spPr>
          <a:xfrm flipV="1">
            <a:off x="5715000" y="3048000"/>
            <a:ext cx="2590800" cy="685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Challenge 2: </a:t>
            </a:r>
            <a:r>
              <a:rPr lang="en-US" smtClean="0"/>
              <a:t>Untrusted Reducer</a:t>
            </a:r>
            <a:endParaRPr lang="en-US" dirty="0"/>
          </a:p>
        </p:txBody>
      </p:sp>
      <p:sp>
        <p:nvSpPr>
          <p:cNvPr id="31" name="Slide Number Placeholder 30"/>
          <p:cNvSpPr>
            <a:spLocks noGrp="1"/>
          </p:cNvSpPr>
          <p:nvPr>
            <p:ph type="sldNum" sz="quarter" idx="12"/>
          </p:nvPr>
        </p:nvSpPr>
        <p:spPr/>
        <p:txBody>
          <a:bodyPr>
            <a:normAutofit/>
          </a:bodyPr>
          <a:lstStyle/>
          <a:p>
            <a:fld id="{B6F15528-21DE-4FAA-801E-634DDDAF4B2B}" type="slidenum">
              <a:rPr lang="en-US" smtClean="0"/>
              <a:pPr/>
              <a:t>41</a:t>
            </a:fld>
            <a:endParaRPr lang="en-US"/>
          </a:p>
        </p:txBody>
      </p:sp>
      <p:sp>
        <p:nvSpPr>
          <p:cNvPr id="5" name="Content Placeholder 4"/>
          <p:cNvSpPr>
            <a:spLocks noGrp="1"/>
          </p:cNvSpPr>
          <p:nvPr>
            <p:ph sz="quarter" idx="1"/>
          </p:nvPr>
        </p:nvSpPr>
        <p:spPr/>
        <p:txBody>
          <a:bodyPr/>
          <a:lstStyle/>
          <a:p>
            <a:r>
              <a:rPr lang="en-US" dirty="0" smtClean="0"/>
              <a:t>Output of the computation is also an information channel </a:t>
            </a:r>
          </a:p>
        </p:txBody>
      </p:sp>
      <p:sp>
        <p:nvSpPr>
          <p:cNvPr id="66" name="Cloud 65"/>
          <p:cNvSpPr/>
          <p:nvPr/>
        </p:nvSpPr>
        <p:spPr bwMode="auto">
          <a:xfrm>
            <a:off x="4038600" y="3048000"/>
            <a:ext cx="3886200" cy="3124200"/>
          </a:xfrm>
          <a:prstGeom prst="cloud">
            <a:avLst/>
          </a:prstGeom>
          <a:noFill/>
          <a:ln w="38100" cap="flat" cmpd="sng" algn="ctr">
            <a:solidFill>
              <a:schemeClr val="tx1"/>
            </a:solidFill>
            <a:prstDash val="solid"/>
            <a:round/>
            <a:headEnd type="none" w="med" len="med"/>
            <a:tailEnd type="none" w="med" len="med"/>
          </a:ln>
          <a:effectLst>
            <a:glow rad="1397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eaLnBrk="0" fontAlgn="base" hangingPunct="0">
              <a:spcBef>
                <a:spcPct val="20000"/>
              </a:spcBef>
              <a:spcAft>
                <a:spcPct val="0"/>
              </a:spcAft>
              <a:buClr>
                <a:schemeClr val="accent2"/>
              </a:buClr>
              <a:buFontTx/>
              <a:buChar char="•"/>
            </a:pPr>
            <a:endParaRPr lang="en-US">
              <a:solidFill>
                <a:schemeClr val="bg2"/>
              </a:solidFill>
              <a:latin typeface="Gill Sans MT" pitchFamily="34" charset="0"/>
            </a:endParaRPr>
          </a:p>
        </p:txBody>
      </p:sp>
      <p:cxnSp>
        <p:nvCxnSpPr>
          <p:cNvPr id="67" name="Straight Arrow Connector 66"/>
          <p:cNvCxnSpPr>
            <a:stCxn id="72" idx="3"/>
          </p:cNvCxnSpPr>
          <p:nvPr/>
        </p:nvCxnSpPr>
        <p:spPr bwMode="auto">
          <a:xfrm>
            <a:off x="3352800" y="3364006"/>
            <a:ext cx="1524000" cy="1055594"/>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68" name="Straight Arrow Connector 67"/>
          <p:cNvCxnSpPr>
            <a:stCxn id="71" idx="3"/>
          </p:cNvCxnSpPr>
          <p:nvPr/>
        </p:nvCxnSpPr>
        <p:spPr bwMode="auto">
          <a:xfrm flipV="1">
            <a:off x="3352800" y="4572000"/>
            <a:ext cx="1600200" cy="11206"/>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69" name="Straight Arrow Connector 68"/>
          <p:cNvCxnSpPr>
            <a:stCxn id="70" idx="3"/>
          </p:cNvCxnSpPr>
          <p:nvPr/>
        </p:nvCxnSpPr>
        <p:spPr bwMode="auto">
          <a:xfrm flipV="1">
            <a:off x="3352800" y="4724400"/>
            <a:ext cx="1524000" cy="1154206"/>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pic>
        <p:nvPicPr>
          <p:cNvPr id="70" name="Picture 10"/>
          <p:cNvPicPr>
            <a:picLocks noChangeAspect="1" noChangeArrowheads="1"/>
          </p:cNvPicPr>
          <p:nvPr/>
        </p:nvPicPr>
        <p:blipFill>
          <a:blip r:embed="rId3" cstate="print"/>
          <a:srcRect l="11111" r="16667"/>
          <a:stretch>
            <a:fillRect/>
          </a:stretch>
        </p:blipFill>
        <p:spPr bwMode="auto">
          <a:xfrm>
            <a:off x="2362200" y="5508812"/>
            <a:ext cx="990600" cy="739589"/>
          </a:xfrm>
          <a:prstGeom prst="rect">
            <a:avLst/>
          </a:prstGeom>
          <a:noFill/>
          <a:ln w="9525">
            <a:noFill/>
            <a:miter lim="800000"/>
            <a:headEnd/>
            <a:tailEnd/>
          </a:ln>
        </p:spPr>
      </p:pic>
      <p:pic>
        <p:nvPicPr>
          <p:cNvPr id="71" name="Picture 10"/>
          <p:cNvPicPr>
            <a:picLocks noChangeAspect="1" noChangeArrowheads="1"/>
          </p:cNvPicPr>
          <p:nvPr/>
        </p:nvPicPr>
        <p:blipFill>
          <a:blip r:embed="rId3" cstate="print"/>
          <a:srcRect l="11111" r="16667"/>
          <a:stretch>
            <a:fillRect/>
          </a:stretch>
        </p:blipFill>
        <p:spPr bwMode="auto">
          <a:xfrm>
            <a:off x="2362200" y="4213412"/>
            <a:ext cx="990600" cy="739589"/>
          </a:xfrm>
          <a:prstGeom prst="rect">
            <a:avLst/>
          </a:prstGeom>
          <a:noFill/>
          <a:ln w="9525">
            <a:noFill/>
            <a:miter lim="800000"/>
            <a:headEnd/>
            <a:tailEnd/>
          </a:ln>
        </p:spPr>
      </p:pic>
      <p:pic>
        <p:nvPicPr>
          <p:cNvPr id="72" name="Picture 10"/>
          <p:cNvPicPr>
            <a:picLocks noChangeAspect="1" noChangeArrowheads="1"/>
          </p:cNvPicPr>
          <p:nvPr/>
        </p:nvPicPr>
        <p:blipFill>
          <a:blip r:embed="rId3" cstate="print"/>
          <a:srcRect l="11111" r="16667"/>
          <a:stretch>
            <a:fillRect/>
          </a:stretch>
        </p:blipFill>
        <p:spPr bwMode="auto">
          <a:xfrm>
            <a:off x="2362200" y="2994212"/>
            <a:ext cx="990600" cy="739589"/>
          </a:xfrm>
          <a:prstGeom prst="rect">
            <a:avLst/>
          </a:prstGeom>
          <a:noFill/>
          <a:ln w="9525">
            <a:noFill/>
            <a:miter lim="800000"/>
            <a:headEnd/>
            <a:tailEnd/>
          </a:ln>
        </p:spPr>
      </p:pic>
      <p:sp>
        <p:nvSpPr>
          <p:cNvPr id="73" name="TextBox 72"/>
          <p:cNvSpPr txBox="1"/>
          <p:nvPr/>
        </p:nvSpPr>
        <p:spPr>
          <a:xfrm>
            <a:off x="1828800" y="3195935"/>
            <a:ext cx="1066800" cy="369332"/>
          </a:xfrm>
          <a:prstGeom prst="rect">
            <a:avLst/>
          </a:prstGeom>
          <a:noFill/>
        </p:spPr>
        <p:txBody>
          <a:bodyPr wrap="square" rtlCol="0">
            <a:spAutoFit/>
          </a:bodyPr>
          <a:lstStyle/>
          <a:p>
            <a:pPr>
              <a:buNone/>
            </a:pPr>
            <a:r>
              <a:rPr lang="en-US" dirty="0">
                <a:solidFill>
                  <a:srgbClr val="CC6600"/>
                </a:solidFill>
                <a:latin typeface="Gill Sans MT" pitchFamily="34" charset="0"/>
              </a:rPr>
              <a:t>Peter</a:t>
            </a:r>
          </a:p>
        </p:txBody>
      </p:sp>
      <p:sp>
        <p:nvSpPr>
          <p:cNvPr id="75" name="TextBox 74"/>
          <p:cNvSpPr txBox="1"/>
          <p:nvPr/>
        </p:nvSpPr>
        <p:spPr>
          <a:xfrm>
            <a:off x="1828800" y="5710535"/>
            <a:ext cx="990600" cy="369332"/>
          </a:xfrm>
          <a:prstGeom prst="rect">
            <a:avLst/>
          </a:prstGeom>
          <a:noFill/>
        </p:spPr>
        <p:txBody>
          <a:bodyPr wrap="square" rtlCol="0">
            <a:spAutoFit/>
          </a:bodyPr>
          <a:lstStyle/>
          <a:p>
            <a:pPr>
              <a:buNone/>
            </a:pPr>
            <a:r>
              <a:rPr lang="en-US" dirty="0">
                <a:solidFill>
                  <a:srgbClr val="CC6600"/>
                </a:solidFill>
                <a:latin typeface="Gill Sans MT" pitchFamily="34" charset="0"/>
              </a:rPr>
              <a:t>Meg</a:t>
            </a:r>
          </a:p>
        </p:txBody>
      </p:sp>
      <p:pic>
        <p:nvPicPr>
          <p:cNvPr id="76" name="Picture 6"/>
          <p:cNvPicPr>
            <a:picLocks noChangeAspect="1" noChangeArrowheads="1"/>
          </p:cNvPicPr>
          <p:nvPr/>
        </p:nvPicPr>
        <p:blipFill>
          <a:blip r:embed="rId4" cstate="print"/>
          <a:srcRect/>
          <a:stretch>
            <a:fillRect/>
          </a:stretch>
        </p:blipFill>
        <p:spPr bwMode="auto">
          <a:xfrm>
            <a:off x="6400801" y="4267200"/>
            <a:ext cx="332709" cy="528638"/>
          </a:xfrm>
          <a:prstGeom prst="rect">
            <a:avLst/>
          </a:prstGeom>
          <a:noFill/>
          <a:ln w="9525">
            <a:noFill/>
            <a:miter lim="800000"/>
            <a:headEnd/>
            <a:tailEnd/>
          </a:ln>
        </p:spPr>
      </p:pic>
      <p:sp>
        <p:nvSpPr>
          <p:cNvPr id="77" name="TextBox 76"/>
          <p:cNvSpPr txBox="1"/>
          <p:nvPr/>
        </p:nvSpPr>
        <p:spPr>
          <a:xfrm>
            <a:off x="6019800" y="5029201"/>
            <a:ext cx="1066800" cy="430887"/>
          </a:xfrm>
          <a:prstGeom prst="rect">
            <a:avLst/>
          </a:prstGeom>
          <a:noFill/>
        </p:spPr>
        <p:txBody>
          <a:bodyPr wrap="square" rtlCol="0">
            <a:spAutoFit/>
          </a:bodyPr>
          <a:lstStyle/>
          <a:p>
            <a:pPr algn="ctr"/>
            <a:r>
              <a:rPr lang="en-US" sz="2200" b="1" dirty="0"/>
              <a:t>Reduce</a:t>
            </a:r>
          </a:p>
        </p:txBody>
      </p:sp>
      <p:pic>
        <p:nvPicPr>
          <p:cNvPr id="78" name="Picture 6"/>
          <p:cNvPicPr>
            <a:picLocks noChangeAspect="1" noChangeArrowheads="1"/>
          </p:cNvPicPr>
          <p:nvPr/>
        </p:nvPicPr>
        <p:blipFill>
          <a:blip r:embed="rId4" cstate="print"/>
          <a:srcRect/>
          <a:stretch>
            <a:fillRect/>
          </a:stretch>
        </p:blipFill>
        <p:spPr bwMode="auto">
          <a:xfrm>
            <a:off x="5049250" y="3810000"/>
            <a:ext cx="284751" cy="452438"/>
          </a:xfrm>
          <a:prstGeom prst="rect">
            <a:avLst/>
          </a:prstGeom>
          <a:noFill/>
          <a:ln w="9525">
            <a:noFill/>
            <a:miter lim="800000"/>
            <a:headEnd/>
            <a:tailEnd/>
          </a:ln>
        </p:spPr>
      </p:pic>
      <p:pic>
        <p:nvPicPr>
          <p:cNvPr id="79" name="Picture 6"/>
          <p:cNvPicPr>
            <a:picLocks noChangeAspect="1" noChangeArrowheads="1"/>
          </p:cNvPicPr>
          <p:nvPr/>
        </p:nvPicPr>
        <p:blipFill>
          <a:blip r:embed="rId4" cstate="print"/>
          <a:srcRect/>
          <a:stretch>
            <a:fillRect/>
          </a:stretch>
        </p:blipFill>
        <p:spPr bwMode="auto">
          <a:xfrm>
            <a:off x="5049250" y="4724400"/>
            <a:ext cx="284751" cy="452438"/>
          </a:xfrm>
          <a:prstGeom prst="rect">
            <a:avLst/>
          </a:prstGeom>
          <a:noFill/>
          <a:ln w="9525">
            <a:noFill/>
            <a:miter lim="800000"/>
            <a:headEnd/>
            <a:tailEnd/>
          </a:ln>
        </p:spPr>
      </p:pic>
      <p:pic>
        <p:nvPicPr>
          <p:cNvPr id="80" name="Picture 6"/>
          <p:cNvPicPr>
            <a:picLocks noChangeAspect="1" noChangeArrowheads="1"/>
          </p:cNvPicPr>
          <p:nvPr/>
        </p:nvPicPr>
        <p:blipFill>
          <a:blip r:embed="rId4" cstate="print"/>
          <a:srcRect/>
          <a:stretch>
            <a:fillRect/>
          </a:stretch>
        </p:blipFill>
        <p:spPr bwMode="auto">
          <a:xfrm>
            <a:off x="5049250" y="4271962"/>
            <a:ext cx="284751" cy="452438"/>
          </a:xfrm>
          <a:prstGeom prst="rect">
            <a:avLst/>
          </a:prstGeom>
          <a:noFill/>
          <a:ln w="9525">
            <a:noFill/>
            <a:miter lim="800000"/>
            <a:headEnd/>
            <a:tailEnd/>
          </a:ln>
        </p:spPr>
      </p:pic>
      <p:sp>
        <p:nvSpPr>
          <p:cNvPr id="81" name="TextBox 80"/>
          <p:cNvSpPr txBox="1"/>
          <p:nvPr/>
        </p:nvSpPr>
        <p:spPr>
          <a:xfrm>
            <a:off x="4876800" y="5029201"/>
            <a:ext cx="762000" cy="430887"/>
          </a:xfrm>
          <a:prstGeom prst="rect">
            <a:avLst/>
          </a:prstGeom>
          <a:noFill/>
        </p:spPr>
        <p:txBody>
          <a:bodyPr wrap="square" rtlCol="0">
            <a:spAutoFit/>
          </a:bodyPr>
          <a:lstStyle/>
          <a:p>
            <a:pPr algn="ctr"/>
            <a:r>
              <a:rPr lang="en-US" sz="2200" b="1" dirty="0"/>
              <a:t>Map</a:t>
            </a:r>
          </a:p>
        </p:txBody>
      </p:sp>
      <p:sp>
        <p:nvSpPr>
          <p:cNvPr id="82" name="Rounded Rectangle 81"/>
          <p:cNvSpPr/>
          <p:nvPr/>
        </p:nvSpPr>
        <p:spPr>
          <a:xfrm>
            <a:off x="4724400" y="3657600"/>
            <a:ext cx="990600" cy="1828800"/>
          </a:xfrm>
          <a:prstGeom prst="roundRect">
            <a:avLst/>
          </a:prstGeom>
          <a:noFill/>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Arrow Connector 82"/>
          <p:cNvCxnSpPr/>
          <p:nvPr/>
        </p:nvCxnSpPr>
        <p:spPr>
          <a:xfrm>
            <a:off x="5562600" y="4114800"/>
            <a:ext cx="685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5486400" y="4495800"/>
            <a:ext cx="762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5562600" y="4648200"/>
            <a:ext cx="685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8" name="Rounded Rectangle 87"/>
          <p:cNvSpPr/>
          <p:nvPr/>
        </p:nvSpPr>
        <p:spPr>
          <a:xfrm>
            <a:off x="6096000" y="3657600"/>
            <a:ext cx="990600" cy="1828800"/>
          </a:xfrm>
          <a:prstGeom prst="roundRect">
            <a:avLst/>
          </a:prstGeom>
          <a:noFill/>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Picture 4"/>
          <p:cNvPicPr>
            <a:picLocks noChangeAspect="1" noChangeArrowheads="1"/>
          </p:cNvPicPr>
          <p:nvPr/>
        </p:nvPicPr>
        <p:blipFill>
          <a:blip r:embed="rId5" cstate="print"/>
          <a:srcRect/>
          <a:stretch>
            <a:fillRect/>
          </a:stretch>
        </p:blipFill>
        <p:spPr bwMode="auto">
          <a:xfrm>
            <a:off x="8458201" y="2540058"/>
            <a:ext cx="828675" cy="888942"/>
          </a:xfrm>
          <a:prstGeom prst="rect">
            <a:avLst/>
          </a:prstGeom>
          <a:noFill/>
          <a:ln w="9525">
            <a:noFill/>
            <a:miter lim="800000"/>
            <a:headEnd/>
            <a:tailEnd/>
          </a:ln>
        </p:spPr>
      </p:pic>
      <p:sp>
        <p:nvSpPr>
          <p:cNvPr id="90" name="Bent-Up Arrow 89"/>
          <p:cNvSpPr/>
          <p:nvPr/>
        </p:nvSpPr>
        <p:spPr>
          <a:xfrm>
            <a:off x="5638800" y="4114800"/>
            <a:ext cx="3352800" cy="381000"/>
          </a:xfrm>
          <a:prstGeom prst="bentUpArrow">
            <a:avLst>
              <a:gd name="adj1" fmla="val 25000"/>
              <a:gd name="adj2" fmla="val 25000"/>
              <a:gd name="adj3"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Picture 3" descr="C:\Documents and Settings\Panasonic\Local Settings\Temporary Internet Files\Content.IE5\2MOWP7TC\MPj03961210000[1].jpg"/>
          <p:cNvPicPr>
            <a:picLocks noChangeAspect="1" noChangeArrowheads="1"/>
          </p:cNvPicPr>
          <p:nvPr/>
        </p:nvPicPr>
        <p:blipFill>
          <a:blip r:embed="rId6" cstate="print">
            <a:duotone>
              <a:prstClr val="black"/>
              <a:srgbClr val="FF0000">
                <a:tint val="45000"/>
                <a:satMod val="400000"/>
              </a:srgbClr>
            </a:duotone>
          </a:blip>
          <a:srcRect/>
          <a:stretch>
            <a:fillRect/>
          </a:stretch>
        </p:blipFill>
        <p:spPr bwMode="auto">
          <a:xfrm>
            <a:off x="6705600" y="4038601"/>
            <a:ext cx="228600" cy="344245"/>
          </a:xfrm>
          <a:prstGeom prst="rect">
            <a:avLst/>
          </a:prstGeom>
          <a:noFill/>
        </p:spPr>
      </p:pic>
      <p:sp>
        <p:nvSpPr>
          <p:cNvPr id="30" name="TextBox 29"/>
          <p:cNvSpPr txBox="1"/>
          <p:nvPr/>
        </p:nvSpPr>
        <p:spPr>
          <a:xfrm>
            <a:off x="2286000" y="6172200"/>
            <a:ext cx="1143000" cy="523220"/>
          </a:xfrm>
          <a:prstGeom prst="rect">
            <a:avLst/>
          </a:prstGeom>
          <a:noFill/>
        </p:spPr>
        <p:txBody>
          <a:bodyPr wrap="square" rtlCol="0">
            <a:spAutoFit/>
          </a:bodyPr>
          <a:lstStyle/>
          <a:p>
            <a:pPr algn="ctr"/>
            <a:r>
              <a:rPr lang="en-US" sz="2800" dirty="0"/>
              <a:t>Data</a:t>
            </a:r>
          </a:p>
        </p:txBody>
      </p:sp>
      <p:pic>
        <p:nvPicPr>
          <p:cNvPr id="32" name="Picture 2"/>
          <p:cNvPicPr>
            <a:picLocks noChangeAspect="1" noChangeArrowheads="1"/>
          </p:cNvPicPr>
          <p:nvPr/>
        </p:nvPicPr>
        <p:blipFill>
          <a:blip r:embed="rId7" cstate="print"/>
          <a:srcRect/>
          <a:stretch>
            <a:fillRect/>
          </a:stretch>
        </p:blipFill>
        <p:spPr bwMode="auto">
          <a:xfrm>
            <a:off x="9448800" y="4105759"/>
            <a:ext cx="609600" cy="542441"/>
          </a:xfrm>
          <a:prstGeom prst="rect">
            <a:avLst/>
          </a:prstGeom>
          <a:noFill/>
          <a:ln w="9525">
            <a:noFill/>
            <a:miter lim="800000"/>
            <a:headEnd/>
            <a:tailEnd/>
          </a:ln>
        </p:spPr>
      </p:pic>
      <p:sp>
        <p:nvSpPr>
          <p:cNvPr id="33" name="TextBox 32"/>
          <p:cNvSpPr txBox="1"/>
          <p:nvPr/>
        </p:nvSpPr>
        <p:spPr>
          <a:xfrm>
            <a:off x="1828800" y="4419600"/>
            <a:ext cx="990600" cy="369332"/>
          </a:xfrm>
          <a:prstGeom prst="rect">
            <a:avLst/>
          </a:prstGeom>
          <a:noFill/>
        </p:spPr>
        <p:txBody>
          <a:bodyPr wrap="square" rtlCol="0">
            <a:spAutoFit/>
          </a:bodyPr>
          <a:lstStyle/>
          <a:p>
            <a:pPr>
              <a:buNone/>
            </a:pPr>
            <a:r>
              <a:rPr lang="en-US" dirty="0">
                <a:solidFill>
                  <a:srgbClr val="CC6600"/>
                </a:solidFill>
                <a:latin typeface="Gill Sans MT" pitchFamily="34" charset="0"/>
              </a:rPr>
              <a:t>Chris</a:t>
            </a:r>
          </a:p>
        </p:txBody>
      </p:sp>
      <p:sp>
        <p:nvSpPr>
          <p:cNvPr id="2" name="TextBox 1"/>
          <p:cNvSpPr txBox="1"/>
          <p:nvPr/>
        </p:nvSpPr>
        <p:spPr>
          <a:xfrm>
            <a:off x="4280374" y="6356351"/>
            <a:ext cx="5338420" cy="461665"/>
          </a:xfrm>
          <a:prstGeom prst="rect">
            <a:avLst/>
          </a:prstGeom>
          <a:noFill/>
        </p:spPr>
        <p:txBody>
          <a:bodyPr wrap="none" rtlCol="0">
            <a:spAutoFit/>
          </a:bodyPr>
          <a:lstStyle/>
          <a:p>
            <a:r>
              <a:rPr lang="en-US" sz="2400" b="1" dirty="0">
                <a:solidFill>
                  <a:srgbClr val="0000FF"/>
                </a:solidFill>
              </a:rPr>
              <a:t>Preserve the Privacy of the Original data</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63339" y="2967335"/>
            <a:ext cx="5865325"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Approach 1: </a:t>
            </a:r>
            <a:r>
              <a:rPr lang="en-US" sz="5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Airavat</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9387920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dirty="0" err="1" smtClean="0"/>
              <a:t>Airavat</a:t>
            </a:r>
            <a:r>
              <a:rPr lang="en-US" dirty="0" smtClean="0"/>
              <a:t>*</a:t>
            </a:r>
            <a:endParaRPr lang="en-IN" dirty="0"/>
          </a:p>
        </p:txBody>
      </p:sp>
      <p:sp>
        <p:nvSpPr>
          <p:cNvPr id="3" name="Content Placeholder 2"/>
          <p:cNvSpPr>
            <a:spLocks noGrp="1"/>
          </p:cNvSpPr>
          <p:nvPr>
            <p:ph idx="1"/>
          </p:nvPr>
        </p:nvSpPr>
        <p:spPr>
          <a:xfrm>
            <a:off x="1981200" y="1066801"/>
            <a:ext cx="8229600" cy="4678363"/>
          </a:xfrm>
        </p:spPr>
        <p:txBody>
          <a:bodyPr>
            <a:normAutofit/>
          </a:bodyPr>
          <a:lstStyle/>
          <a:p>
            <a:pPr algn="just"/>
            <a:r>
              <a:rPr lang="en-US" dirty="0" err="1" smtClean="0"/>
              <a:t>Airavat</a:t>
            </a:r>
            <a:r>
              <a:rPr lang="en-US" dirty="0" smtClean="0"/>
              <a:t> = </a:t>
            </a:r>
            <a:r>
              <a:rPr lang="en-US" dirty="0" err="1" smtClean="0"/>
              <a:t>SELinux</a:t>
            </a:r>
            <a:r>
              <a:rPr lang="en-US" dirty="0" smtClean="0"/>
              <a:t> (fixed set of syntactic labels) + “trusted” reducer + diff. privacy (add noise)  -</a:t>
            </a:r>
          </a:p>
          <a:p>
            <a:pPr algn="just"/>
            <a:r>
              <a:rPr lang="en-US" dirty="0" smtClean="0"/>
              <a:t>“reduce” provided by the user – difficult to trust</a:t>
            </a:r>
          </a:p>
          <a:p>
            <a:pPr algn="just"/>
            <a:r>
              <a:rPr lang="en-US" dirty="0" err="1" smtClean="0"/>
              <a:t>SELinux</a:t>
            </a:r>
            <a:r>
              <a:rPr lang="en-US" dirty="0" smtClean="0"/>
              <a:t>  </a:t>
            </a:r>
            <a:r>
              <a:rPr lang="en-US" b="1" dirty="0" smtClean="0">
                <a:sym typeface="Symbol"/>
              </a:rPr>
              <a:t></a:t>
            </a:r>
            <a:r>
              <a:rPr lang="en-US" dirty="0" smtClean="0">
                <a:sym typeface="Symbol"/>
              </a:rPr>
              <a:t> </a:t>
            </a:r>
            <a:r>
              <a:rPr lang="en-US" dirty="0" smtClean="0"/>
              <a:t> full power of DIFC</a:t>
            </a:r>
          </a:p>
          <a:p>
            <a:pPr algn="just"/>
            <a:r>
              <a:rPr lang="en-US" dirty="0" smtClean="0"/>
              <a:t>Differential policy will be difficult for dynamic evolving data</a:t>
            </a:r>
          </a:p>
          <a:p>
            <a:pPr algn="just"/>
            <a:r>
              <a:rPr lang="en-US" dirty="0" smtClean="0"/>
              <a:t>RWFM = crisp combination of MAC (IFC) + DAC</a:t>
            </a:r>
          </a:p>
          <a:p>
            <a:pPr lvl="1" algn="just"/>
            <a:r>
              <a:rPr lang="en-US" dirty="0" smtClean="0"/>
              <a:t>Fine-grained labels preserve the privacy including that of the intermediate results without trust assumptions</a:t>
            </a:r>
            <a:endParaRPr lang="en-IN" dirty="0"/>
          </a:p>
        </p:txBody>
      </p:sp>
      <p:sp>
        <p:nvSpPr>
          <p:cNvPr id="4" name="TextBox 3"/>
          <p:cNvSpPr txBox="1"/>
          <p:nvPr/>
        </p:nvSpPr>
        <p:spPr>
          <a:xfrm>
            <a:off x="1981200" y="5867400"/>
            <a:ext cx="8534400" cy="707886"/>
          </a:xfrm>
          <a:prstGeom prst="rect">
            <a:avLst/>
          </a:prstGeom>
          <a:noFill/>
        </p:spPr>
        <p:txBody>
          <a:bodyPr wrap="square" rtlCol="0">
            <a:spAutoFit/>
          </a:bodyPr>
          <a:lstStyle/>
          <a:p>
            <a:r>
              <a:rPr lang="en-IN" sz="2000" dirty="0"/>
              <a:t>I. Roy, S. T. V. </a:t>
            </a:r>
            <a:r>
              <a:rPr lang="en-IN" sz="2000" dirty="0" err="1"/>
              <a:t>Setty</a:t>
            </a:r>
            <a:r>
              <a:rPr lang="en-IN" sz="2000" dirty="0"/>
              <a:t>, A. </a:t>
            </a:r>
            <a:r>
              <a:rPr lang="en-IN" sz="2000" dirty="0" err="1"/>
              <a:t>Kilzer</a:t>
            </a:r>
            <a:r>
              <a:rPr lang="en-IN" sz="2000" dirty="0"/>
              <a:t>, V. </a:t>
            </a:r>
            <a:r>
              <a:rPr lang="en-IN" sz="2000" dirty="0" err="1"/>
              <a:t>Shmatikov</a:t>
            </a:r>
            <a:r>
              <a:rPr lang="en-IN" sz="2000" dirty="0"/>
              <a:t>, and E. </a:t>
            </a:r>
            <a:r>
              <a:rPr lang="en-IN" sz="2000" dirty="0" err="1"/>
              <a:t>Witchel</a:t>
            </a:r>
            <a:r>
              <a:rPr lang="en-IN" sz="2000" dirty="0"/>
              <a:t>. </a:t>
            </a:r>
            <a:r>
              <a:rPr lang="en-IN" sz="2000" b="1" dirty="0" err="1"/>
              <a:t>Airavat</a:t>
            </a:r>
            <a:r>
              <a:rPr lang="en-IN" sz="2000" b="1" dirty="0"/>
              <a:t>: Security and privacy for </a:t>
            </a:r>
            <a:r>
              <a:rPr lang="en-IN" sz="2000" b="1" dirty="0" err="1"/>
              <a:t>mapreduce</a:t>
            </a:r>
            <a:r>
              <a:rPr lang="en-IN" sz="2000" dirty="0"/>
              <a:t>. In </a:t>
            </a:r>
            <a:r>
              <a:rPr lang="en-IN" sz="2000" i="1" dirty="0"/>
              <a:t>7th USENIX NSDI, 2010</a:t>
            </a:r>
            <a:r>
              <a:rPr lang="fr-FR" sz="2000" dirty="0"/>
              <a:t>, pages 297–312.</a:t>
            </a:r>
            <a:endParaRPr lang="en-IN" sz="2000" dirty="0"/>
          </a:p>
        </p:txBody>
      </p:sp>
    </p:spTree>
    <p:extLst>
      <p:ext uri="{BB962C8B-B14F-4D97-AF65-F5344CB8AC3E}">
        <p14:creationId xmlns:p14="http://schemas.microsoft.com/office/powerpoint/2010/main" val="23637851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smtClean="0"/>
              <a:t>MLS </a:t>
            </a:r>
            <a:r>
              <a:rPr lang="en-US" dirty="0" smtClean="0"/>
              <a:t>MapReduce*</a:t>
            </a:r>
            <a:endParaRPr lang="en-IN" dirty="0"/>
          </a:p>
        </p:txBody>
      </p:sp>
      <p:sp>
        <p:nvSpPr>
          <p:cNvPr id="3" name="Content Placeholder 2"/>
          <p:cNvSpPr>
            <a:spLocks noGrp="1"/>
          </p:cNvSpPr>
          <p:nvPr>
            <p:ph idx="1"/>
          </p:nvPr>
        </p:nvSpPr>
        <p:spPr>
          <a:xfrm>
            <a:off x="1981200" y="1295401"/>
            <a:ext cx="8229600" cy="4525963"/>
          </a:xfrm>
        </p:spPr>
        <p:txBody>
          <a:bodyPr>
            <a:normAutofit/>
          </a:bodyPr>
          <a:lstStyle/>
          <a:p>
            <a:pPr algn="just"/>
            <a:r>
              <a:rPr lang="en-US" dirty="0" smtClean="0"/>
              <a:t>MLS MapReduce = </a:t>
            </a:r>
            <a:r>
              <a:rPr lang="en-US" dirty="0" err="1" smtClean="0"/>
              <a:t>SELinux</a:t>
            </a:r>
            <a:r>
              <a:rPr lang="en-US" dirty="0" smtClean="0"/>
              <a:t> (fixed set of syntactic labels) + different HDFS name nodes (appropriately linked) for different labels</a:t>
            </a:r>
          </a:p>
          <a:p>
            <a:pPr algn="just"/>
            <a:r>
              <a:rPr lang="en-US" dirty="0" smtClean="0"/>
              <a:t>Rigid data storage structure, inefficient solution</a:t>
            </a:r>
          </a:p>
          <a:p>
            <a:pPr algn="just"/>
            <a:r>
              <a:rPr lang="en-US" dirty="0" smtClean="0"/>
              <a:t>RWFM labels more fine-grained – new lattice points generated as appropriate, particularly useful when combining information at different security levels</a:t>
            </a:r>
            <a:endParaRPr lang="en-IN" dirty="0"/>
          </a:p>
        </p:txBody>
      </p:sp>
      <p:sp>
        <p:nvSpPr>
          <p:cNvPr id="5" name="TextBox 4"/>
          <p:cNvSpPr txBox="1"/>
          <p:nvPr/>
        </p:nvSpPr>
        <p:spPr>
          <a:xfrm>
            <a:off x="1905000" y="5791200"/>
            <a:ext cx="8686800" cy="707886"/>
          </a:xfrm>
          <a:prstGeom prst="rect">
            <a:avLst/>
          </a:prstGeom>
          <a:noFill/>
        </p:spPr>
        <p:txBody>
          <a:bodyPr wrap="square" rtlCol="0">
            <a:spAutoFit/>
          </a:bodyPr>
          <a:lstStyle/>
          <a:p>
            <a:r>
              <a:rPr lang="en-IN" sz="2000" dirty="0"/>
              <a:t>T. D. Nguyen, M. A. </a:t>
            </a:r>
            <a:r>
              <a:rPr lang="en-IN" sz="2000" dirty="0" err="1"/>
              <a:t>Gondree</a:t>
            </a:r>
            <a:r>
              <a:rPr lang="en-IN" sz="2000" dirty="0"/>
              <a:t>, J. </a:t>
            </a:r>
            <a:r>
              <a:rPr lang="en-IN" sz="2000" dirty="0" err="1"/>
              <a:t>Khosalim</a:t>
            </a:r>
            <a:r>
              <a:rPr lang="en-IN" sz="2000" dirty="0"/>
              <a:t>, and C. E. Irvine. </a:t>
            </a:r>
            <a:r>
              <a:rPr lang="en-IN" sz="2000" b="1" dirty="0"/>
              <a:t>Towards a cross-domain </a:t>
            </a:r>
            <a:r>
              <a:rPr lang="en-IN" sz="2000" b="1" dirty="0" err="1"/>
              <a:t>mapreduce</a:t>
            </a:r>
            <a:r>
              <a:rPr lang="en-IN" sz="2000" b="1" dirty="0"/>
              <a:t> framework</a:t>
            </a:r>
            <a:r>
              <a:rPr lang="en-IN" sz="2000" dirty="0"/>
              <a:t>. In IEEE </a:t>
            </a:r>
            <a:r>
              <a:rPr lang="en-IN" sz="2000" i="1" dirty="0"/>
              <a:t>MILCOM, 2013,</a:t>
            </a:r>
            <a:r>
              <a:rPr lang="fr-FR" sz="2000" dirty="0"/>
              <a:t> pages 1436–1441</a:t>
            </a:r>
            <a:r>
              <a:rPr lang="en-US" sz="2000" dirty="0"/>
              <a:t>.</a:t>
            </a:r>
            <a:endParaRPr lang="en-IN" sz="2000" dirty="0"/>
          </a:p>
        </p:txBody>
      </p:sp>
    </p:spTree>
    <p:extLst>
      <p:ext uri="{BB962C8B-B14F-4D97-AF65-F5344CB8AC3E}">
        <p14:creationId xmlns:p14="http://schemas.microsoft.com/office/powerpoint/2010/main" val="34468318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57200"/>
            <a:ext cx="8229600" cy="6019800"/>
          </a:xfrm>
          <a:prstGeom prst="rect">
            <a:avLst/>
          </a:prstGeom>
          <a:noFill/>
          <a:ln>
            <a:noFill/>
          </a:ln>
        </p:spPr>
      </p:pic>
      <p:sp>
        <p:nvSpPr>
          <p:cNvPr id="3" name="TextBox 2"/>
          <p:cNvSpPr txBox="1"/>
          <p:nvPr/>
        </p:nvSpPr>
        <p:spPr>
          <a:xfrm>
            <a:off x="1905000" y="838201"/>
            <a:ext cx="3531736" cy="461665"/>
          </a:xfrm>
          <a:prstGeom prst="rect">
            <a:avLst/>
          </a:prstGeom>
          <a:noFill/>
        </p:spPr>
        <p:txBody>
          <a:bodyPr wrap="none" rtlCol="0">
            <a:spAutoFit/>
          </a:bodyPr>
          <a:lstStyle/>
          <a:p>
            <a:r>
              <a:rPr lang="en-US" sz="2400" b="1" dirty="0">
                <a:solidFill>
                  <a:srgbClr val="0000FF"/>
                </a:solidFill>
              </a:rPr>
              <a:t>From Dean and </a:t>
            </a:r>
            <a:r>
              <a:rPr lang="en-US" sz="2400" b="1" dirty="0" err="1">
                <a:solidFill>
                  <a:srgbClr val="0000FF"/>
                </a:solidFill>
              </a:rPr>
              <a:t>Ghemavat</a:t>
            </a:r>
            <a:endParaRPr lang="en-US" sz="2400" b="1" dirty="0">
              <a:solidFill>
                <a:srgbClr val="0000FF"/>
              </a:solidFill>
            </a:endParaRPr>
          </a:p>
        </p:txBody>
      </p:sp>
    </p:spTree>
    <p:extLst>
      <p:ext uri="{BB962C8B-B14F-4D97-AF65-F5344CB8AC3E}">
        <p14:creationId xmlns:p14="http://schemas.microsoft.com/office/powerpoint/2010/main" val="6339520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9097" y="2967335"/>
            <a:ext cx="7173823" cy="1754326"/>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Status of Decentralized</a:t>
            </a:r>
          </a:p>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Information Flow Model</a:t>
            </a:r>
          </a:p>
        </p:txBody>
      </p:sp>
    </p:spTree>
    <p:extLst>
      <p:ext uri="{BB962C8B-B14F-4D97-AF65-F5344CB8AC3E}">
        <p14:creationId xmlns:p14="http://schemas.microsoft.com/office/powerpoint/2010/main" val="18417077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solidFill>
                  <a:srgbClr val="FF0000"/>
                </a:solidFill>
              </a:rPr>
              <a:t>Decentralized Label Model</a:t>
            </a:r>
            <a:br>
              <a:rPr lang="en-IN" dirty="0" smtClean="0">
                <a:solidFill>
                  <a:srgbClr val="FF0000"/>
                </a:solidFill>
              </a:rPr>
            </a:br>
            <a:r>
              <a:rPr lang="en-IN" sz="3600" dirty="0">
                <a:solidFill>
                  <a:srgbClr val="7030A0"/>
                </a:solidFill>
              </a:rPr>
              <a:t>Myers and </a:t>
            </a:r>
            <a:r>
              <a:rPr lang="en-IN" sz="3600" dirty="0" err="1">
                <a:solidFill>
                  <a:srgbClr val="7030A0"/>
                </a:solidFill>
              </a:rPr>
              <a:t>Liskov</a:t>
            </a:r>
            <a:r>
              <a:rPr lang="en-IN" sz="3600" dirty="0">
                <a:solidFill>
                  <a:srgbClr val="7030A0"/>
                </a:solidFill>
              </a:rPr>
              <a:t> (2000)</a:t>
            </a:r>
            <a:endParaRPr lang="en-IN" dirty="0">
              <a:solidFill>
                <a:srgbClr val="7030A0"/>
              </a:solidFill>
            </a:endParaRPr>
          </a:p>
        </p:txBody>
      </p:sp>
      <p:sp>
        <p:nvSpPr>
          <p:cNvPr id="3" name="Content Placeholder 2"/>
          <p:cNvSpPr>
            <a:spLocks noGrp="1"/>
          </p:cNvSpPr>
          <p:nvPr>
            <p:ph idx="1"/>
          </p:nvPr>
        </p:nvSpPr>
        <p:spPr/>
        <p:txBody>
          <a:bodyPr>
            <a:normAutofit fontScale="85000" lnSpcReduction="20000"/>
          </a:bodyPr>
          <a:lstStyle/>
          <a:p>
            <a:pPr algn="just"/>
            <a:r>
              <a:rPr lang="en-IN" dirty="0" smtClean="0"/>
              <a:t>First model after </a:t>
            </a:r>
            <a:r>
              <a:rPr lang="en-IN" b="1" dirty="0" smtClean="0"/>
              <a:t>the seminal Lattice Information Flow model of Dorothy Denning  (the lattice defines the flow)</a:t>
            </a:r>
          </a:p>
          <a:p>
            <a:pPr algn="just"/>
            <a:r>
              <a:rPr lang="en-IN" dirty="0"/>
              <a:t>A</a:t>
            </a:r>
            <a:r>
              <a:rPr lang="en-IN" dirty="0" smtClean="0"/>
              <a:t>ddresses </a:t>
            </a:r>
            <a:r>
              <a:rPr lang="en-IN" dirty="0"/>
              <a:t>the weaknesses of earlier approaches to </a:t>
            </a:r>
            <a:r>
              <a:rPr lang="en-IN" dirty="0" smtClean="0"/>
              <a:t>the protection </a:t>
            </a:r>
            <a:r>
              <a:rPr lang="en-IN" dirty="0"/>
              <a:t>of confidentiality in a system containing untrusted code or users, even in </a:t>
            </a:r>
            <a:r>
              <a:rPr lang="en-IN" dirty="0" smtClean="0"/>
              <a:t>situations of </a:t>
            </a:r>
            <a:r>
              <a:rPr lang="en-IN" dirty="0"/>
              <a:t>mutual </a:t>
            </a:r>
            <a:r>
              <a:rPr lang="en-IN" dirty="0" smtClean="0"/>
              <a:t>distrust</a:t>
            </a:r>
          </a:p>
          <a:p>
            <a:pPr algn="just"/>
            <a:r>
              <a:rPr lang="en-IN" dirty="0">
                <a:solidFill>
                  <a:srgbClr val="0070C0"/>
                </a:solidFill>
              </a:rPr>
              <a:t>A</a:t>
            </a:r>
            <a:r>
              <a:rPr lang="en-IN" dirty="0" smtClean="0">
                <a:solidFill>
                  <a:srgbClr val="0070C0"/>
                </a:solidFill>
              </a:rPr>
              <a:t>llows </a:t>
            </a:r>
            <a:r>
              <a:rPr lang="en-IN" dirty="0">
                <a:solidFill>
                  <a:srgbClr val="0070C0"/>
                </a:solidFill>
              </a:rPr>
              <a:t>users to control the flow of their </a:t>
            </a:r>
            <a:r>
              <a:rPr lang="en-IN" dirty="0" smtClean="0">
                <a:solidFill>
                  <a:srgbClr val="0070C0"/>
                </a:solidFill>
              </a:rPr>
              <a:t>information without </a:t>
            </a:r>
            <a:r>
              <a:rPr lang="en-IN" dirty="0">
                <a:solidFill>
                  <a:srgbClr val="0070C0"/>
                </a:solidFill>
              </a:rPr>
              <a:t>imposing the rigid constraints of a traditional </a:t>
            </a:r>
            <a:r>
              <a:rPr lang="en-IN" dirty="0" smtClean="0">
                <a:solidFill>
                  <a:srgbClr val="0070C0"/>
                </a:solidFill>
              </a:rPr>
              <a:t>MLS</a:t>
            </a:r>
          </a:p>
          <a:p>
            <a:pPr algn="just"/>
            <a:r>
              <a:rPr lang="en-IN" dirty="0">
                <a:solidFill>
                  <a:srgbClr val="7030A0"/>
                </a:solidFill>
              </a:rPr>
              <a:t>D</a:t>
            </a:r>
            <a:r>
              <a:rPr lang="en-IN" dirty="0" smtClean="0">
                <a:solidFill>
                  <a:srgbClr val="7030A0"/>
                </a:solidFill>
              </a:rPr>
              <a:t>efines </a:t>
            </a:r>
            <a:r>
              <a:rPr lang="en-IN" dirty="0">
                <a:solidFill>
                  <a:srgbClr val="7030A0"/>
                </a:solidFill>
              </a:rPr>
              <a:t>a set of rules that programs must follow in </a:t>
            </a:r>
            <a:r>
              <a:rPr lang="en-IN" dirty="0" smtClean="0">
                <a:solidFill>
                  <a:srgbClr val="7030A0"/>
                </a:solidFill>
              </a:rPr>
              <a:t>order to </a:t>
            </a:r>
            <a:r>
              <a:rPr lang="en-IN" dirty="0">
                <a:solidFill>
                  <a:srgbClr val="7030A0"/>
                </a:solidFill>
              </a:rPr>
              <a:t>avoid leaks of private information</a:t>
            </a:r>
            <a:endParaRPr lang="en-IN" dirty="0" smtClean="0">
              <a:solidFill>
                <a:srgbClr val="7030A0"/>
              </a:solidFill>
            </a:endParaRPr>
          </a:p>
          <a:p>
            <a:pPr algn="just"/>
            <a:r>
              <a:rPr lang="en-IN" dirty="0"/>
              <a:t>P</a:t>
            </a:r>
            <a:r>
              <a:rPr lang="en-IN" dirty="0" smtClean="0"/>
              <a:t>rotects confidentiality </a:t>
            </a:r>
            <a:r>
              <a:rPr lang="en-IN" dirty="0"/>
              <a:t>for users and groups rather than for a monolithic </a:t>
            </a:r>
            <a:r>
              <a:rPr lang="en-IN" dirty="0" smtClean="0"/>
              <a:t>organization</a:t>
            </a:r>
          </a:p>
          <a:p>
            <a:pPr algn="just"/>
            <a:r>
              <a:rPr lang="en-IN" dirty="0">
                <a:solidFill>
                  <a:srgbClr val="0070C0"/>
                </a:solidFill>
              </a:rPr>
              <a:t>I</a:t>
            </a:r>
            <a:r>
              <a:rPr lang="en-IN" dirty="0" smtClean="0">
                <a:solidFill>
                  <a:srgbClr val="0070C0"/>
                </a:solidFill>
              </a:rPr>
              <a:t>ntroduces </a:t>
            </a:r>
            <a:r>
              <a:rPr lang="en-IN" dirty="0">
                <a:solidFill>
                  <a:srgbClr val="0070C0"/>
                </a:solidFill>
              </a:rPr>
              <a:t>a richer notion of </a:t>
            </a:r>
            <a:r>
              <a:rPr lang="en-IN" dirty="0" smtClean="0">
                <a:solidFill>
                  <a:srgbClr val="FF0000"/>
                </a:solidFill>
              </a:rPr>
              <a:t>declassification</a:t>
            </a:r>
            <a:endParaRPr lang="en-IN" dirty="0" smtClean="0"/>
          </a:p>
          <a:p>
            <a:pPr lvl="1" algn="just"/>
            <a:r>
              <a:rPr lang="en-IN" dirty="0"/>
              <a:t>i</a:t>
            </a:r>
            <a:r>
              <a:rPr lang="en-IN" dirty="0" smtClean="0"/>
              <a:t>n the earlier models it was done by a trusted subject; in this model  principals </a:t>
            </a:r>
            <a:r>
              <a:rPr lang="en-IN" dirty="0"/>
              <a:t> </a:t>
            </a:r>
            <a:r>
              <a:rPr lang="en-IN" dirty="0" smtClean="0"/>
              <a:t>can declassify </a:t>
            </a:r>
            <a:r>
              <a:rPr lang="en-IN" dirty="0"/>
              <a:t>their own </a:t>
            </a:r>
            <a:r>
              <a:rPr lang="en-IN" dirty="0" smtClean="0"/>
              <a:t>data</a:t>
            </a:r>
            <a:endParaRPr lang="en-IN" dirty="0"/>
          </a:p>
        </p:txBody>
      </p:sp>
    </p:spTree>
    <p:extLst>
      <p:ext uri="{BB962C8B-B14F-4D97-AF65-F5344CB8AC3E}">
        <p14:creationId xmlns:p14="http://schemas.microsoft.com/office/powerpoint/2010/main" val="26835351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6545" y="685801"/>
            <a:ext cx="7798912" cy="54863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05519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latin typeface="Comic Sans MS"/>
                <a:cs typeface="Comic Sans MS"/>
              </a:rPr>
              <a:t>Issues of State-of-the-art (a)</a:t>
            </a:r>
            <a:endParaRPr lang="en-IN" dirty="0">
              <a:solidFill>
                <a:srgbClr val="FF0000"/>
              </a:solidFill>
              <a:latin typeface="Comic Sans MS"/>
              <a:cs typeface="Comic Sans MS"/>
            </a:endParaRPr>
          </a:p>
        </p:txBody>
      </p:sp>
      <p:sp>
        <p:nvSpPr>
          <p:cNvPr id="3" name="Content Placeholder 2"/>
          <p:cNvSpPr>
            <a:spLocks noGrp="1"/>
          </p:cNvSpPr>
          <p:nvPr>
            <p:ph idx="1"/>
          </p:nvPr>
        </p:nvSpPr>
        <p:spPr/>
        <p:txBody>
          <a:bodyPr/>
          <a:lstStyle/>
          <a:p>
            <a:pPr algn="just"/>
            <a:r>
              <a:rPr lang="en-US" dirty="0" smtClean="0"/>
              <a:t>1985 Trusted Computer Systems Evaluation Criteria (Orange Book)</a:t>
            </a:r>
          </a:p>
          <a:p>
            <a:pPr lvl="1" algn="just"/>
            <a:r>
              <a:rPr lang="en-US" dirty="0"/>
              <a:t>defines the security of a computer system by how well it </a:t>
            </a:r>
            <a:r>
              <a:rPr lang="en-US" b="1" dirty="0">
                <a:solidFill>
                  <a:srgbClr val="0070C0"/>
                </a:solidFill>
              </a:rPr>
              <a:t>implements flow control </a:t>
            </a:r>
            <a:r>
              <a:rPr lang="en-US" dirty="0"/>
              <a:t>and how good its assurance </a:t>
            </a:r>
            <a:r>
              <a:rPr lang="en-US" dirty="0" smtClean="0"/>
              <a:t>is</a:t>
            </a:r>
          </a:p>
          <a:p>
            <a:pPr algn="just"/>
            <a:r>
              <a:rPr lang="en-US" dirty="0" smtClean="0"/>
              <a:t>Despite huge efforts, systems developed had several drawbacks:</a:t>
            </a:r>
          </a:p>
          <a:p>
            <a:pPr lvl="1" algn="just"/>
            <a:r>
              <a:rPr lang="en-US" dirty="0"/>
              <a:t>large TCB, slow, not easy to use, and very limited functionality</a:t>
            </a:r>
            <a:endParaRPr lang="en-IN" dirty="0"/>
          </a:p>
        </p:txBody>
      </p:sp>
    </p:spTree>
    <p:extLst>
      <p:ext uri="{BB962C8B-B14F-4D97-AF65-F5344CB8AC3E}">
        <p14:creationId xmlns:p14="http://schemas.microsoft.com/office/powerpoint/2010/main" val="2027710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Private information</a:t>
            </a:r>
            <a:br>
              <a:rPr lang="en-US" b="1" dirty="0"/>
            </a:br>
            <a:endParaRPr lang="en-US" dirty="0"/>
          </a:p>
        </p:txBody>
      </p:sp>
      <p:sp>
        <p:nvSpPr>
          <p:cNvPr id="3" name="Content Placeholder 2"/>
          <p:cNvSpPr>
            <a:spLocks noGrp="1"/>
          </p:cNvSpPr>
          <p:nvPr>
            <p:ph idx="1"/>
          </p:nvPr>
        </p:nvSpPr>
        <p:spPr/>
        <p:txBody>
          <a:bodyPr>
            <a:normAutofit fontScale="92500"/>
          </a:bodyPr>
          <a:lstStyle/>
          <a:p>
            <a:r>
              <a:rPr lang="en-US" dirty="0"/>
              <a:t>Your name is private. </a:t>
            </a:r>
            <a:endParaRPr lang="en-US" dirty="0" smtClean="0"/>
          </a:p>
          <a:p>
            <a:pPr lvl="1"/>
            <a:r>
              <a:rPr lang="en-US" dirty="0" smtClean="0"/>
              <a:t>It </a:t>
            </a:r>
            <a:r>
              <a:rPr lang="en-US" dirty="0"/>
              <a:t>is not public information. </a:t>
            </a:r>
            <a:endParaRPr lang="en-US" dirty="0" smtClean="0"/>
          </a:p>
          <a:p>
            <a:pPr lvl="1"/>
            <a:r>
              <a:rPr lang="en-US" dirty="0" smtClean="0"/>
              <a:t>In </a:t>
            </a:r>
            <a:r>
              <a:rPr lang="en-US" dirty="0"/>
              <a:t>closed environments such as a corporate office or a conference, your name is meant to be shared within that group, which is why you have to wear a name tag.</a:t>
            </a:r>
          </a:p>
          <a:p>
            <a:r>
              <a:rPr lang="en-US" dirty="0"/>
              <a:t>An email or WhatsApp message you send to someone is </a:t>
            </a:r>
            <a:r>
              <a:rPr lang="en-US" dirty="0" smtClean="0"/>
              <a:t>private ( similar to letters). </a:t>
            </a:r>
          </a:p>
          <a:p>
            <a:pPr lvl="1"/>
            <a:r>
              <a:rPr lang="en-US" dirty="0" smtClean="0"/>
              <a:t>Other </a:t>
            </a:r>
            <a:r>
              <a:rPr lang="en-US" dirty="0"/>
              <a:t>people cannot see it, unless you or the recipient choose to share </a:t>
            </a:r>
            <a:r>
              <a:rPr lang="en-US" dirty="0" smtClean="0"/>
              <a:t>it</a:t>
            </a:r>
          </a:p>
          <a:p>
            <a:pPr lvl="1"/>
            <a:r>
              <a:rPr lang="en-US" dirty="0" smtClean="0"/>
              <a:t>Email </a:t>
            </a:r>
            <a:r>
              <a:rPr lang="en-US" dirty="0"/>
              <a:t>and WhatsApp forwards are commonplace. They are still private. </a:t>
            </a:r>
            <a:endParaRPr lang="en-US" dirty="0" smtClean="0"/>
          </a:p>
          <a:p>
            <a:pPr lvl="2"/>
            <a:r>
              <a:rPr lang="en-US" dirty="0" smtClean="0"/>
              <a:t>There </a:t>
            </a:r>
            <a:r>
              <a:rPr lang="en-US" dirty="0"/>
              <a:t>is no way to tell which piece of fake news is circulating around India on WhatsApp, because it’s private. You can only see what you send and receive. </a:t>
            </a:r>
            <a:endParaRPr lang="en-US" dirty="0" smtClean="0"/>
          </a:p>
          <a:p>
            <a:pPr lvl="2"/>
            <a:r>
              <a:rPr lang="en-US" dirty="0" smtClean="0"/>
              <a:t>Unless </a:t>
            </a:r>
            <a:r>
              <a:rPr lang="en-US" dirty="0"/>
              <a:t>it somehow gets published in the media or on a public website, at which point it becomes public.</a:t>
            </a:r>
          </a:p>
          <a:p>
            <a:endParaRPr lang="en-US" dirty="0"/>
          </a:p>
        </p:txBody>
      </p:sp>
    </p:spTree>
    <p:extLst>
      <p:ext uri="{BB962C8B-B14F-4D97-AF65-F5344CB8AC3E}">
        <p14:creationId xmlns:p14="http://schemas.microsoft.com/office/powerpoint/2010/main" val="2183506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a:t>
            </a:r>
            <a:r>
              <a:rPr lang="en-US" dirty="0"/>
              <a:t>of </a:t>
            </a:r>
            <a:r>
              <a:rPr lang="en-US" dirty="0" smtClean="0"/>
              <a:t>State-of-the-art (b)</a:t>
            </a:r>
            <a:endParaRPr lang="en-IN" dirty="0"/>
          </a:p>
        </p:txBody>
      </p:sp>
      <p:sp>
        <p:nvSpPr>
          <p:cNvPr id="3" name="Content Placeholder 2"/>
          <p:cNvSpPr>
            <a:spLocks noGrp="1"/>
          </p:cNvSpPr>
          <p:nvPr>
            <p:ph idx="1"/>
          </p:nvPr>
        </p:nvSpPr>
        <p:spPr/>
        <p:txBody>
          <a:bodyPr/>
          <a:lstStyle/>
          <a:p>
            <a:pPr algn="just"/>
            <a:r>
              <a:rPr lang="en-US" dirty="0" smtClean="0"/>
              <a:t>2000 Myers &amp; Liskov (DLM)</a:t>
            </a:r>
          </a:p>
          <a:p>
            <a:pPr lvl="1" algn="just"/>
            <a:r>
              <a:rPr lang="en-US" dirty="0" smtClean="0"/>
              <a:t>First Decentralized Label Model after 25 years          ( Myers and </a:t>
            </a:r>
            <a:r>
              <a:rPr lang="en-US" dirty="0" err="1" smtClean="0"/>
              <a:t>Liskov</a:t>
            </a:r>
            <a:r>
              <a:rPr lang="en-US" dirty="0" smtClean="0"/>
              <a:t>) </a:t>
            </a:r>
            <a:r>
              <a:rPr lang="mr-IN" dirty="0" smtClean="0"/>
              <a:t>–</a:t>
            </a:r>
            <a:r>
              <a:rPr lang="en-US" dirty="0" smtClean="0"/>
              <a:t> Cf. B Lampson</a:t>
            </a:r>
          </a:p>
          <a:p>
            <a:pPr lvl="1" algn="just"/>
            <a:r>
              <a:rPr lang="en-US" dirty="0"/>
              <a:t>only readers for protecting confidentiality and only writers for protecting </a:t>
            </a:r>
            <a:r>
              <a:rPr lang="en-US" dirty="0" smtClean="0"/>
              <a:t>integrity</a:t>
            </a:r>
          </a:p>
          <a:p>
            <a:pPr lvl="1" algn="just"/>
            <a:r>
              <a:rPr lang="en-US" dirty="0" smtClean="0"/>
              <a:t>Issues: </a:t>
            </a:r>
            <a:r>
              <a:rPr lang="en-US" i="1" dirty="0"/>
              <a:t>for a proper tracking of any information flow property, it is important to control both reading and writing by </a:t>
            </a:r>
            <a:r>
              <a:rPr lang="en-US" i="1" dirty="0" smtClean="0"/>
              <a:t>subjects</a:t>
            </a:r>
          </a:p>
        </p:txBody>
      </p:sp>
    </p:spTree>
    <p:extLst>
      <p:ext uri="{BB962C8B-B14F-4D97-AF65-F5344CB8AC3E}">
        <p14:creationId xmlns:p14="http://schemas.microsoft.com/office/powerpoint/2010/main" val="3296133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a:t>
            </a:r>
            <a:r>
              <a:rPr lang="en-US" dirty="0"/>
              <a:t>of </a:t>
            </a:r>
            <a:r>
              <a:rPr lang="en-US" dirty="0" smtClean="0"/>
              <a:t>State-of-the-art</a:t>
            </a:r>
            <a:r>
              <a:rPr lang="de-DE" dirty="0"/>
              <a:t> </a:t>
            </a:r>
            <a:r>
              <a:rPr lang="de-DE" dirty="0" smtClean="0"/>
              <a:t>(c)</a:t>
            </a:r>
            <a:endParaRPr lang="en-IN" dirty="0"/>
          </a:p>
        </p:txBody>
      </p:sp>
      <p:sp>
        <p:nvSpPr>
          <p:cNvPr id="3" name="Content Placeholder 2"/>
          <p:cNvSpPr>
            <a:spLocks noGrp="1"/>
          </p:cNvSpPr>
          <p:nvPr>
            <p:ph idx="1"/>
          </p:nvPr>
        </p:nvSpPr>
        <p:spPr>
          <a:xfrm>
            <a:off x="1981200" y="1600201"/>
            <a:ext cx="8229600" cy="4343400"/>
          </a:xfrm>
        </p:spPr>
        <p:txBody>
          <a:bodyPr/>
          <a:lstStyle/>
          <a:p>
            <a:pPr algn="just"/>
            <a:r>
              <a:rPr lang="en-US" dirty="0" err="1" smtClean="0"/>
              <a:t>HiStar</a:t>
            </a:r>
            <a:r>
              <a:rPr lang="en-US" dirty="0" smtClean="0"/>
              <a:t>, Flume and Laminar systems</a:t>
            </a:r>
          </a:p>
          <a:p>
            <a:pPr lvl="1" algn="just"/>
            <a:r>
              <a:rPr lang="en-US" dirty="0"/>
              <a:t>based on the product of Confidentiality and </a:t>
            </a:r>
            <a:r>
              <a:rPr lang="en-US" dirty="0" smtClean="0"/>
              <a:t>Integrity</a:t>
            </a:r>
          </a:p>
          <a:p>
            <a:pPr lvl="1" algn="just"/>
            <a:r>
              <a:rPr lang="en-US" b="1" dirty="0" smtClean="0"/>
              <a:t>Issues</a:t>
            </a:r>
            <a:r>
              <a:rPr lang="en-US" dirty="0" smtClean="0"/>
              <a:t>: </a:t>
            </a:r>
            <a:r>
              <a:rPr lang="en-US" i="1" dirty="0" smtClean="0"/>
              <a:t>confidentiality and integrity are not orthogonal properties and issues of treating Declassification as a DAC</a:t>
            </a:r>
          </a:p>
          <a:p>
            <a:pPr lvl="1" algn="just"/>
            <a:r>
              <a:rPr lang="en-US" dirty="0" smtClean="0"/>
              <a:t>Fred Schneider, in his book</a:t>
            </a:r>
            <a:r>
              <a:rPr lang="en-US" baseline="30000" dirty="0" smtClean="0"/>
              <a:t>#</a:t>
            </a:r>
            <a:r>
              <a:rPr lang="en-US" dirty="0" smtClean="0"/>
              <a:t> chapter, clearly brings out the perils of combining confidentiality and integrity policies in this manner</a:t>
            </a:r>
            <a:endParaRPr lang="en-IN" dirty="0"/>
          </a:p>
        </p:txBody>
      </p:sp>
      <p:sp>
        <p:nvSpPr>
          <p:cNvPr id="4" name="TextBox 3"/>
          <p:cNvSpPr txBox="1"/>
          <p:nvPr/>
        </p:nvSpPr>
        <p:spPr>
          <a:xfrm>
            <a:off x="1676400" y="5867401"/>
            <a:ext cx="9010736" cy="830997"/>
          </a:xfrm>
          <a:prstGeom prst="rect">
            <a:avLst/>
          </a:prstGeom>
          <a:noFill/>
        </p:spPr>
        <p:txBody>
          <a:bodyPr wrap="none" rtlCol="0">
            <a:spAutoFit/>
          </a:bodyPr>
          <a:lstStyle/>
          <a:p>
            <a:r>
              <a:rPr lang="en-US" sz="2400" dirty="0">
                <a:cs typeface="Times New Roman" panose="02020603050405020304" pitchFamily="18" charset="0"/>
              </a:rPr>
              <a:t># yet to be published, </a:t>
            </a:r>
          </a:p>
          <a:p>
            <a:r>
              <a:rPr lang="en-US" sz="2400" dirty="0">
                <a:cs typeface="Times New Roman" panose="02020603050405020304" pitchFamily="18" charset="0"/>
              </a:rPr>
              <a:t>available at http://www.cs.cornell.edu/fbs/publications/chptr.MAC.pdf</a:t>
            </a:r>
            <a:endParaRPr lang="en-IN" sz="2400" dirty="0">
              <a:cs typeface="Times New Roman" panose="02020603050405020304" pitchFamily="18" charset="0"/>
            </a:endParaRPr>
          </a:p>
        </p:txBody>
      </p:sp>
    </p:spTree>
    <p:extLst>
      <p:ext uri="{BB962C8B-B14F-4D97-AF65-F5344CB8AC3E}">
        <p14:creationId xmlns:p14="http://schemas.microsoft.com/office/powerpoint/2010/main" val="24326782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a:t>
            </a:r>
            <a:r>
              <a:rPr lang="en-US" dirty="0"/>
              <a:t>of </a:t>
            </a:r>
            <a:r>
              <a:rPr lang="en-US" dirty="0" smtClean="0"/>
              <a:t>State-of-the-art (d)</a:t>
            </a:r>
            <a:endParaRPr lang="en-IN" dirty="0"/>
          </a:p>
        </p:txBody>
      </p:sp>
      <p:sp>
        <p:nvSpPr>
          <p:cNvPr id="3" name="Content Placeholder 2"/>
          <p:cNvSpPr>
            <a:spLocks noGrp="1"/>
          </p:cNvSpPr>
          <p:nvPr>
            <p:ph idx="1"/>
          </p:nvPr>
        </p:nvSpPr>
        <p:spPr/>
        <p:txBody>
          <a:bodyPr/>
          <a:lstStyle/>
          <a:p>
            <a:pPr algn="just"/>
            <a:r>
              <a:rPr lang="en-US" dirty="0" smtClean="0"/>
              <a:t>2012 Mitchell et al. (DC labels)</a:t>
            </a:r>
          </a:p>
          <a:p>
            <a:pPr lvl="1" algn="just"/>
            <a:r>
              <a:rPr lang="en-US" dirty="0"/>
              <a:t>not easy to derive </a:t>
            </a:r>
            <a:r>
              <a:rPr lang="en-US" dirty="0" smtClean="0"/>
              <a:t>consistent DC </a:t>
            </a:r>
            <a:r>
              <a:rPr lang="en-US" dirty="0"/>
              <a:t>labels for modelling a given </a:t>
            </a:r>
            <a:r>
              <a:rPr lang="en-US" dirty="0" smtClean="0"/>
              <a:t>requirement</a:t>
            </a:r>
          </a:p>
          <a:p>
            <a:pPr lvl="1" algn="just"/>
            <a:r>
              <a:rPr lang="en-US" dirty="0" smtClean="0"/>
              <a:t>Flaw: </a:t>
            </a:r>
            <a:r>
              <a:rPr lang="en-US" i="1" dirty="0"/>
              <a:t>support for </a:t>
            </a:r>
            <a:r>
              <a:rPr lang="en-US" i="1" dirty="0" smtClean="0"/>
              <a:t>downgrading (discretionary control) </a:t>
            </a:r>
            <a:r>
              <a:rPr lang="en-US" i="1" dirty="0"/>
              <a:t>is orthogonal to the </a:t>
            </a:r>
            <a:r>
              <a:rPr lang="en-US" i="1" dirty="0" smtClean="0"/>
              <a:t>IFC, thus, defeating </a:t>
            </a:r>
            <a:r>
              <a:rPr lang="en-US" i="1" dirty="0"/>
              <a:t>the purpose of the mandatory </a:t>
            </a:r>
            <a:r>
              <a:rPr lang="en-US" i="1" dirty="0" smtClean="0"/>
              <a:t>controls</a:t>
            </a:r>
          </a:p>
          <a:p>
            <a:pPr algn="just"/>
            <a:r>
              <a:rPr lang="en-US" i="1" dirty="0" smtClean="0"/>
              <a:t>New Robust decentralized Information Flow control model </a:t>
            </a:r>
            <a:r>
              <a:rPr lang="mr-IN" i="1" dirty="0" smtClean="0"/>
              <a:t>–</a:t>
            </a:r>
            <a:r>
              <a:rPr lang="en-US" i="1" dirty="0" smtClean="0"/>
              <a:t> RWFM ( 2016,2017) </a:t>
            </a:r>
            <a:r>
              <a:rPr lang="mr-IN" i="1" dirty="0" smtClean="0"/>
              <a:t>–</a:t>
            </a:r>
            <a:r>
              <a:rPr lang="en-US" i="1" dirty="0" smtClean="0"/>
              <a:t> Readers Writers Flow Model</a:t>
            </a:r>
            <a:endParaRPr lang="en-IN" i="1" dirty="0"/>
          </a:p>
        </p:txBody>
      </p:sp>
    </p:spTree>
    <p:extLst>
      <p:ext uri="{BB962C8B-B14F-4D97-AF65-F5344CB8AC3E}">
        <p14:creationId xmlns:p14="http://schemas.microsoft.com/office/powerpoint/2010/main" val="2589168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48329" y="2967335"/>
            <a:ext cx="4295354"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2" action="ppaction://hlinkpres?slideindex=1&amp;slidetitle="/>
              </a:rPr>
              <a:t>RWFM BASICS</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9150435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21194" y="2967335"/>
            <a:ext cx="4149618"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RWFM Model</a:t>
            </a:r>
          </a:p>
        </p:txBody>
      </p:sp>
      <p:sp>
        <p:nvSpPr>
          <p:cNvPr id="2" name="TextBox 1"/>
          <p:cNvSpPr txBox="1"/>
          <p:nvPr/>
        </p:nvSpPr>
        <p:spPr>
          <a:xfrm>
            <a:off x="3810000" y="4648200"/>
            <a:ext cx="3959610" cy="369332"/>
          </a:xfrm>
          <a:prstGeom prst="rect">
            <a:avLst/>
          </a:prstGeom>
          <a:noFill/>
        </p:spPr>
        <p:txBody>
          <a:bodyPr wrap="none" rtlCol="0">
            <a:spAutoFit/>
          </a:bodyPr>
          <a:lstStyle/>
          <a:p>
            <a:r>
              <a:rPr lang="en-US" dirty="0"/>
              <a:t>NV Narendra Kumar and RKs 2016, 2017</a:t>
            </a:r>
          </a:p>
        </p:txBody>
      </p:sp>
    </p:spTree>
    <p:extLst>
      <p:ext uri="{BB962C8B-B14F-4D97-AF65-F5344CB8AC3E}">
        <p14:creationId xmlns:p14="http://schemas.microsoft.com/office/powerpoint/2010/main" val="32578242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Comic Sans MS"/>
                <a:cs typeface="Comic Sans MS"/>
              </a:rPr>
              <a:t>Readers-Writers Labels</a:t>
            </a:r>
            <a:endParaRPr lang="en-IN" dirty="0">
              <a:solidFill>
                <a:srgbClr val="FF0000"/>
              </a:solidFill>
              <a:latin typeface="Comic Sans MS"/>
              <a:cs typeface="Comic Sans MS"/>
            </a:endParaRPr>
          </a:p>
        </p:txBody>
      </p:sp>
      <p:sp>
        <p:nvSpPr>
          <p:cNvPr id="3" name="Content Placeholder 2"/>
          <p:cNvSpPr>
            <a:spLocks noGrp="1"/>
          </p:cNvSpPr>
          <p:nvPr>
            <p:ph idx="1"/>
          </p:nvPr>
        </p:nvSpPr>
        <p:spPr/>
        <p:txBody>
          <a:bodyPr>
            <a:normAutofit/>
          </a:bodyPr>
          <a:lstStyle/>
          <a:p>
            <a:pPr algn="just"/>
            <a:r>
              <a:rPr lang="en-US" dirty="0" smtClean="0"/>
              <a:t>Security requirements of practical applications are often stated / easily understood in terms of who can read / write information</a:t>
            </a:r>
          </a:p>
          <a:p>
            <a:pPr algn="just"/>
            <a:r>
              <a:rPr lang="en-US" dirty="0" smtClean="0"/>
              <a:t>Observations:</a:t>
            </a:r>
          </a:p>
          <a:p>
            <a:pPr lvl="1" algn="just"/>
            <a:r>
              <a:rPr lang="en-US" dirty="0"/>
              <a:t>information </a:t>
            </a:r>
            <a:r>
              <a:rPr lang="en-US" dirty="0" smtClean="0"/>
              <a:t>readable </a:t>
            </a:r>
            <a:r>
              <a:rPr lang="en-US" dirty="0"/>
              <a:t>by s</a:t>
            </a:r>
            <a:r>
              <a:rPr lang="en-US" baseline="-25000" dirty="0"/>
              <a:t>1</a:t>
            </a:r>
            <a:r>
              <a:rPr lang="en-US" dirty="0"/>
              <a:t> and </a:t>
            </a:r>
            <a:r>
              <a:rPr lang="en-US" dirty="0" smtClean="0"/>
              <a:t>s</a:t>
            </a:r>
            <a:r>
              <a:rPr lang="en-US" baseline="-25000" dirty="0" smtClean="0"/>
              <a:t>2,  </a:t>
            </a:r>
            <a:r>
              <a:rPr lang="en-US" dirty="0" smtClean="0"/>
              <a:t>can-flow-to </a:t>
            </a:r>
            <a:r>
              <a:rPr lang="en-US" dirty="0"/>
              <a:t>information </a:t>
            </a:r>
            <a:r>
              <a:rPr lang="en-US" dirty="0" smtClean="0"/>
              <a:t>readable only </a:t>
            </a:r>
            <a:r>
              <a:rPr lang="en-US" dirty="0"/>
              <a:t>by </a:t>
            </a:r>
            <a:r>
              <a:rPr lang="en-US" dirty="0" smtClean="0"/>
              <a:t>s</a:t>
            </a:r>
            <a:r>
              <a:rPr lang="en-US" baseline="-25000" dirty="0" smtClean="0"/>
              <a:t>1</a:t>
            </a:r>
          </a:p>
          <a:p>
            <a:pPr lvl="1" algn="just"/>
            <a:r>
              <a:rPr lang="en-US" dirty="0" smtClean="0"/>
              <a:t>information writable only by s</a:t>
            </a:r>
            <a:r>
              <a:rPr lang="en-US" baseline="-25000" dirty="0" smtClean="0"/>
              <a:t>1,</a:t>
            </a:r>
            <a:r>
              <a:rPr lang="en-US" dirty="0" smtClean="0"/>
              <a:t> can-flow-to information writable by s</a:t>
            </a:r>
            <a:r>
              <a:rPr lang="en-US" baseline="-25000" dirty="0" smtClean="0"/>
              <a:t>1</a:t>
            </a:r>
            <a:r>
              <a:rPr lang="en-US" dirty="0" smtClean="0"/>
              <a:t> and s</a:t>
            </a:r>
            <a:r>
              <a:rPr lang="en-US" baseline="-25000" dirty="0" smtClean="0"/>
              <a:t>2</a:t>
            </a:r>
          </a:p>
          <a:p>
            <a:pPr algn="just"/>
            <a:r>
              <a:rPr lang="en-US" dirty="0" smtClean="0"/>
              <a:t>Readers and writers can be used as labels!!</a:t>
            </a:r>
            <a:endParaRPr lang="en-IN" dirty="0"/>
          </a:p>
        </p:txBody>
      </p:sp>
    </p:spTree>
    <p:extLst>
      <p:ext uri="{BB962C8B-B14F-4D97-AF65-F5344CB8AC3E}">
        <p14:creationId xmlns:p14="http://schemas.microsoft.com/office/powerpoint/2010/main" val="24310134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0000"/>
                </a:solidFill>
                <a:latin typeface="Comic Sans MS"/>
                <a:cs typeface="Comic Sans MS"/>
              </a:rPr>
              <a:t>RWFM Label Format</a:t>
            </a:r>
            <a:endParaRPr lang="en-IN" dirty="0">
              <a:solidFill>
                <a:srgbClr val="FF0000"/>
              </a:solidFill>
              <a:latin typeface="Comic Sans MS"/>
              <a:cs typeface="Comic Sans MS"/>
            </a:endParaRPr>
          </a:p>
        </p:txBody>
      </p:sp>
      <p:sp>
        <p:nvSpPr>
          <p:cNvPr id="5" name="Content Placeholder 4"/>
          <p:cNvSpPr>
            <a:spLocks noGrp="1"/>
          </p:cNvSpPr>
          <p:nvPr>
            <p:ph idx="1"/>
          </p:nvPr>
        </p:nvSpPr>
        <p:spPr/>
        <p:txBody>
          <a:bodyPr>
            <a:normAutofit/>
          </a:bodyPr>
          <a:lstStyle/>
          <a:p>
            <a:pPr algn="just"/>
            <a:r>
              <a:rPr lang="en-US" dirty="0" smtClean="0"/>
              <a:t>(owner/authority, readers, writers)</a:t>
            </a:r>
          </a:p>
          <a:p>
            <a:pPr lvl="1" algn="just"/>
            <a:r>
              <a:rPr lang="en-US" dirty="0" smtClean="0"/>
              <a:t>First component is a single subject denoting</a:t>
            </a:r>
          </a:p>
          <a:p>
            <a:pPr lvl="2" algn="just"/>
            <a:r>
              <a:rPr lang="en-US" i="1" dirty="0" smtClean="0"/>
              <a:t>owner</a:t>
            </a:r>
            <a:r>
              <a:rPr lang="en-US" dirty="0" smtClean="0"/>
              <a:t> in case of an object label</a:t>
            </a:r>
          </a:p>
          <a:p>
            <a:pPr lvl="2" algn="just"/>
            <a:r>
              <a:rPr lang="en-US" i="1" dirty="0" smtClean="0"/>
              <a:t>authority</a:t>
            </a:r>
            <a:r>
              <a:rPr lang="en-US" dirty="0" smtClean="0"/>
              <a:t> in case of a subject label</a:t>
            </a:r>
          </a:p>
          <a:p>
            <a:pPr lvl="1" algn="just"/>
            <a:r>
              <a:rPr lang="en-US" dirty="0" smtClean="0"/>
              <a:t>Second component is a set of subjects denoting</a:t>
            </a:r>
          </a:p>
          <a:p>
            <a:pPr lvl="2" algn="just"/>
            <a:r>
              <a:rPr lang="en-US" dirty="0" smtClean="0"/>
              <a:t>permissible readers in case of an object label</a:t>
            </a:r>
          </a:p>
          <a:p>
            <a:pPr lvl="2" algn="just"/>
            <a:r>
              <a:rPr lang="en-US" dirty="0" smtClean="0"/>
              <a:t>subjects who can read all the objects that this subject can read in case of a subject label</a:t>
            </a:r>
          </a:p>
          <a:p>
            <a:pPr lvl="1" algn="just"/>
            <a:r>
              <a:rPr lang="en-US" dirty="0" smtClean="0"/>
              <a:t>Third component </a:t>
            </a:r>
            <a:r>
              <a:rPr lang="en-US" dirty="0"/>
              <a:t>is a set of subjects </a:t>
            </a:r>
            <a:r>
              <a:rPr lang="en-US" dirty="0" smtClean="0"/>
              <a:t>denoting</a:t>
            </a:r>
          </a:p>
          <a:p>
            <a:pPr lvl="2" algn="just"/>
            <a:r>
              <a:rPr lang="en-US" dirty="0" smtClean="0"/>
              <a:t>permissible writers in case of an object label</a:t>
            </a:r>
          </a:p>
          <a:p>
            <a:pPr lvl="2" algn="just"/>
            <a:r>
              <a:rPr lang="en-US" dirty="0"/>
              <a:t>subjects who can </a:t>
            </a:r>
            <a:r>
              <a:rPr lang="en-US" dirty="0" smtClean="0"/>
              <a:t>write all </a:t>
            </a:r>
            <a:r>
              <a:rPr lang="en-US" dirty="0"/>
              <a:t>the objects that this subject can </a:t>
            </a:r>
            <a:r>
              <a:rPr lang="en-US" dirty="0" smtClean="0"/>
              <a:t>write in </a:t>
            </a:r>
            <a:r>
              <a:rPr lang="en-US" dirty="0"/>
              <a:t>case of a subject label</a:t>
            </a:r>
            <a:endParaRPr lang="en-IN" dirty="0"/>
          </a:p>
        </p:txBody>
      </p:sp>
    </p:spTree>
    <p:extLst>
      <p:ext uri="{BB962C8B-B14F-4D97-AF65-F5344CB8AC3E}">
        <p14:creationId xmlns:p14="http://schemas.microsoft.com/office/powerpoint/2010/main" val="775336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latin typeface="Comic Sans MS"/>
                <a:cs typeface="Comic Sans MS"/>
              </a:rPr>
              <a:t>State of an Information System</a:t>
            </a:r>
            <a:endParaRPr lang="en-IN" b="1" dirty="0">
              <a:solidFill>
                <a:srgbClr val="FF0000"/>
              </a:solidFill>
              <a:latin typeface="Comic Sans MS"/>
              <a:cs typeface="Comic Sans MS"/>
            </a:endParaRPr>
          </a:p>
        </p:txBody>
      </p:sp>
      <p:sp>
        <p:nvSpPr>
          <p:cNvPr id="3" name="Content Placeholder 2"/>
          <p:cNvSpPr>
            <a:spLocks noGrp="1"/>
          </p:cNvSpPr>
          <p:nvPr>
            <p:ph idx="1"/>
          </p:nvPr>
        </p:nvSpPr>
        <p:spPr>
          <a:xfrm>
            <a:off x="1981200" y="1600200"/>
            <a:ext cx="8229600" cy="4724400"/>
          </a:xfrm>
        </p:spPr>
        <p:txBody>
          <a:bodyPr>
            <a:normAutofit fontScale="92500" lnSpcReduction="10000"/>
          </a:bodyPr>
          <a:lstStyle/>
          <a:p>
            <a:pPr algn="just"/>
            <a:r>
              <a:rPr lang="en-US" dirty="0" smtClean="0"/>
              <a:t>State of an information system is defined as the set of subjects and objects in the system together with their labels. Initial state</a:t>
            </a:r>
          </a:p>
          <a:p>
            <a:pPr lvl="1" algn="just"/>
            <a:r>
              <a:rPr lang="en-US" dirty="0" smtClean="0"/>
              <a:t>Objects and their labels as required for application</a:t>
            </a:r>
          </a:p>
          <a:p>
            <a:pPr lvl="1" algn="just"/>
            <a:r>
              <a:rPr lang="en-US" dirty="0" smtClean="0"/>
              <a:t>Each subject s starts with label (s,*,</a:t>
            </a:r>
            <a:r>
              <a:rPr lang="en-US" dirty="0" smtClean="0">
                <a:sym typeface="Symbol"/>
              </a:rPr>
              <a:t></a:t>
            </a:r>
            <a:r>
              <a:rPr lang="en-US" dirty="0" smtClean="0"/>
              <a:t>)</a:t>
            </a:r>
          </a:p>
          <a:p>
            <a:pPr algn="just"/>
            <a:r>
              <a:rPr lang="en-US" dirty="0" smtClean="0"/>
              <a:t>Whenever a subject tries to perform an operation on an object, it may lead to a state change and will have to be permitted only if deemed safe</a:t>
            </a:r>
          </a:p>
          <a:p>
            <a:pPr lvl="1" algn="just"/>
            <a:r>
              <a:rPr lang="en-US" dirty="0" smtClean="0"/>
              <a:t>Read</a:t>
            </a:r>
          </a:p>
          <a:p>
            <a:pPr lvl="1" algn="just"/>
            <a:r>
              <a:rPr lang="en-US" dirty="0" smtClean="0"/>
              <a:t>Write</a:t>
            </a:r>
          </a:p>
          <a:p>
            <a:pPr lvl="1" algn="just"/>
            <a:r>
              <a:rPr lang="en-US" dirty="0" smtClean="0"/>
              <a:t>Create</a:t>
            </a:r>
          </a:p>
          <a:p>
            <a:pPr lvl="1" algn="just"/>
            <a:r>
              <a:rPr lang="en-US" dirty="0" smtClean="0"/>
              <a:t>Downgrade</a:t>
            </a:r>
          </a:p>
          <a:p>
            <a:pPr lvl="1" algn="just"/>
            <a:r>
              <a:rPr lang="en-US" dirty="0" smtClean="0"/>
              <a:t>Relabel</a:t>
            </a:r>
            <a:endParaRPr lang="en-IN" dirty="0"/>
          </a:p>
        </p:txBody>
      </p:sp>
    </p:spTree>
    <p:extLst>
      <p:ext uri="{BB962C8B-B14F-4D97-AF65-F5344CB8AC3E}">
        <p14:creationId xmlns:p14="http://schemas.microsoft.com/office/powerpoint/2010/main" val="13300969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latin typeface="Comic Sans MS"/>
                <a:cs typeface="Comic Sans MS"/>
              </a:rPr>
              <a:t>State Transitions in RWFM</a:t>
            </a:r>
            <a:endParaRPr lang="en-IN" dirty="0">
              <a:solidFill>
                <a:srgbClr val="FF0000"/>
              </a:solidFill>
              <a:latin typeface="Comic Sans MS"/>
              <a:cs typeface="Comic Sans MS"/>
            </a:endParaRPr>
          </a:p>
        </p:txBody>
      </p:sp>
      <p:sp>
        <p:nvSpPr>
          <p:cNvPr id="3" name="Content Placeholder 2"/>
          <p:cNvSpPr>
            <a:spLocks noGrp="1"/>
          </p:cNvSpPr>
          <p:nvPr>
            <p:ph idx="1"/>
          </p:nvPr>
        </p:nvSpPr>
        <p:spPr/>
        <p:txBody>
          <a:bodyPr/>
          <a:lstStyle/>
          <a:p>
            <a:pPr algn="just"/>
            <a:r>
              <a:rPr lang="en-US" sz="3600" dirty="0"/>
              <a:t>Subject s with label (s</a:t>
            </a:r>
            <a:r>
              <a:rPr lang="en-US" sz="3600" baseline="-25000" dirty="0"/>
              <a:t>1</a:t>
            </a:r>
            <a:r>
              <a:rPr lang="en-US" sz="3600" dirty="0"/>
              <a:t>,R</a:t>
            </a:r>
            <a:r>
              <a:rPr lang="en-US" sz="3600" baseline="-25000" dirty="0"/>
              <a:t>1</a:t>
            </a:r>
            <a:r>
              <a:rPr lang="en-US" sz="3600" dirty="0"/>
              <a:t>,W</a:t>
            </a:r>
            <a:r>
              <a:rPr lang="en-US" sz="3600" baseline="-25000" dirty="0"/>
              <a:t>1</a:t>
            </a:r>
            <a:r>
              <a:rPr lang="en-US" sz="3600" dirty="0"/>
              <a:t>) requests </a:t>
            </a:r>
            <a:r>
              <a:rPr lang="en-US" sz="3600" i="1" u="sng" dirty="0"/>
              <a:t>read</a:t>
            </a:r>
            <a:r>
              <a:rPr lang="en-US" sz="3600" dirty="0"/>
              <a:t> access to an object o with label (s</a:t>
            </a:r>
            <a:r>
              <a:rPr lang="en-US" sz="3600" baseline="-25000" dirty="0"/>
              <a:t>2</a:t>
            </a:r>
            <a:r>
              <a:rPr lang="en-US" sz="3600" dirty="0"/>
              <a:t>,R</a:t>
            </a:r>
            <a:r>
              <a:rPr lang="en-US" sz="3600" baseline="-25000" dirty="0"/>
              <a:t>2</a:t>
            </a:r>
            <a:r>
              <a:rPr lang="en-US" sz="3600" dirty="0"/>
              <a:t>,W</a:t>
            </a:r>
            <a:r>
              <a:rPr lang="en-US" sz="3600" baseline="-25000" dirty="0"/>
              <a:t>2</a:t>
            </a:r>
            <a:r>
              <a:rPr lang="en-US" sz="3600" dirty="0"/>
              <a:t>)</a:t>
            </a:r>
          </a:p>
          <a:p>
            <a:pPr lvl="1" algn="just"/>
            <a:r>
              <a:rPr lang="en-US" sz="3200" dirty="0"/>
              <a:t>If </a:t>
            </a:r>
            <a:r>
              <a:rPr lang="en-US" dirty="0" smtClean="0"/>
              <a:t>s</a:t>
            </a:r>
            <a:r>
              <a:rPr lang="en-US" baseline="-25000" dirty="0" smtClean="0"/>
              <a:t>1</a:t>
            </a:r>
            <a:r>
              <a:rPr lang="en-US" dirty="0">
                <a:sym typeface="Symbol"/>
              </a:rPr>
              <a:t></a:t>
            </a:r>
            <a:r>
              <a:rPr lang="en-US" dirty="0" smtClean="0">
                <a:sym typeface="Symbol"/>
              </a:rPr>
              <a:t>R</a:t>
            </a:r>
            <a:r>
              <a:rPr lang="en-US" baseline="-25000" dirty="0" smtClean="0">
                <a:sym typeface="Symbol"/>
              </a:rPr>
              <a:t>2</a:t>
            </a:r>
            <a:r>
              <a:rPr lang="en-US" dirty="0" smtClean="0">
                <a:sym typeface="Symbol"/>
              </a:rPr>
              <a:t> then</a:t>
            </a:r>
          </a:p>
          <a:p>
            <a:pPr lvl="2" algn="just"/>
            <a:r>
              <a:rPr lang="en-US" dirty="0" smtClean="0">
                <a:sym typeface="Symbol"/>
              </a:rPr>
              <a:t>relabel s to (s</a:t>
            </a:r>
            <a:r>
              <a:rPr lang="en-US" baseline="-25000" dirty="0" smtClean="0">
                <a:sym typeface="Symbol"/>
              </a:rPr>
              <a:t>1</a:t>
            </a:r>
            <a:r>
              <a:rPr lang="en-US" dirty="0" smtClean="0">
                <a:sym typeface="Symbol"/>
              </a:rPr>
              <a:t>,R</a:t>
            </a:r>
            <a:r>
              <a:rPr lang="en-US" baseline="-25000" dirty="0" smtClean="0">
                <a:sym typeface="Symbol"/>
              </a:rPr>
              <a:t>1</a:t>
            </a:r>
            <a:r>
              <a:rPr lang="en-US" dirty="0">
                <a:sym typeface="Symbol"/>
              </a:rPr>
              <a:t>R</a:t>
            </a:r>
            <a:r>
              <a:rPr lang="en-US" baseline="-25000" dirty="0">
                <a:sym typeface="Symbol"/>
              </a:rPr>
              <a:t>2</a:t>
            </a:r>
            <a:r>
              <a:rPr lang="en-US" dirty="0">
                <a:sym typeface="Symbol"/>
              </a:rPr>
              <a:t>,W</a:t>
            </a:r>
            <a:r>
              <a:rPr lang="en-US" baseline="-25000" dirty="0">
                <a:sym typeface="Symbol"/>
              </a:rPr>
              <a:t>1</a:t>
            </a:r>
            <a:r>
              <a:rPr lang="en-US" dirty="0">
                <a:sym typeface="Symbol"/>
              </a:rPr>
              <a:t>W</a:t>
            </a:r>
            <a:r>
              <a:rPr lang="en-US" baseline="-25000" dirty="0">
                <a:sym typeface="Symbol"/>
              </a:rPr>
              <a:t>2</a:t>
            </a:r>
            <a:r>
              <a:rPr lang="en-US" dirty="0" smtClean="0">
                <a:sym typeface="Symbol"/>
              </a:rPr>
              <a:t>) and ALLOW access</a:t>
            </a:r>
          </a:p>
          <a:p>
            <a:pPr lvl="1" algn="just"/>
            <a:r>
              <a:rPr lang="en-US" dirty="0" smtClean="0">
                <a:sym typeface="Symbol"/>
              </a:rPr>
              <a:t>Else</a:t>
            </a:r>
          </a:p>
          <a:p>
            <a:pPr lvl="2" algn="just"/>
            <a:r>
              <a:rPr lang="en-US" dirty="0" smtClean="0">
                <a:sym typeface="Symbol"/>
              </a:rPr>
              <a:t>DENY access</a:t>
            </a:r>
          </a:p>
          <a:p>
            <a:pPr algn="just"/>
            <a:r>
              <a:rPr lang="en-US" u="sng" dirty="0" smtClean="0">
                <a:sym typeface="Symbol"/>
              </a:rPr>
              <a:t>POSSIBLE</a:t>
            </a:r>
            <a:r>
              <a:rPr lang="en-US" dirty="0" smtClean="0">
                <a:sym typeface="Symbol"/>
              </a:rPr>
              <a:t> state change (label of s may change)</a:t>
            </a:r>
            <a:endParaRPr lang="en-IN" dirty="0"/>
          </a:p>
        </p:txBody>
      </p:sp>
      <p:sp>
        <p:nvSpPr>
          <p:cNvPr id="4" name="Rectangular Callout 3"/>
          <p:cNvSpPr/>
          <p:nvPr/>
        </p:nvSpPr>
        <p:spPr>
          <a:xfrm>
            <a:off x="2971800" y="2590800"/>
            <a:ext cx="1981200" cy="612648"/>
          </a:xfrm>
          <a:prstGeom prst="wedgeRectCallout">
            <a:avLst>
              <a:gd name="adj1" fmla="val -20134"/>
              <a:gd name="adj2" fmla="val 1054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 can read o</a:t>
            </a:r>
            <a:endParaRPr lang="en-IN" sz="2400" dirty="0">
              <a:solidFill>
                <a:schemeClr val="tx1"/>
              </a:solidFill>
            </a:endParaRPr>
          </a:p>
        </p:txBody>
      </p:sp>
      <p:sp>
        <p:nvSpPr>
          <p:cNvPr id="7" name="Rectangular Callout 6"/>
          <p:cNvSpPr/>
          <p:nvPr/>
        </p:nvSpPr>
        <p:spPr>
          <a:xfrm>
            <a:off x="3927765" y="2479960"/>
            <a:ext cx="5029200" cy="765048"/>
          </a:xfrm>
          <a:prstGeom prst="wedgeRectCallout">
            <a:avLst>
              <a:gd name="adj1" fmla="val -20134"/>
              <a:gd name="adj2" fmla="val 15295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 has accessed information accessible only by common members of R</a:t>
            </a:r>
            <a:r>
              <a:rPr lang="en-US" sz="2400" baseline="-25000" dirty="0">
                <a:solidFill>
                  <a:schemeClr val="tx1"/>
                </a:solidFill>
              </a:rPr>
              <a:t>1</a:t>
            </a:r>
            <a:r>
              <a:rPr lang="en-US" sz="2400" dirty="0">
                <a:solidFill>
                  <a:schemeClr val="tx1"/>
                </a:solidFill>
              </a:rPr>
              <a:t> and R</a:t>
            </a:r>
            <a:r>
              <a:rPr lang="en-US" sz="2400" baseline="-25000" dirty="0">
                <a:solidFill>
                  <a:schemeClr val="tx1"/>
                </a:solidFill>
              </a:rPr>
              <a:t>2</a:t>
            </a:r>
            <a:endParaRPr lang="en-IN" sz="2400" baseline="-25000" dirty="0">
              <a:solidFill>
                <a:schemeClr val="tx1"/>
              </a:solidFill>
            </a:endParaRPr>
          </a:p>
        </p:txBody>
      </p:sp>
      <p:sp>
        <p:nvSpPr>
          <p:cNvPr id="5" name="Rectangular Callout 4"/>
          <p:cNvSpPr/>
          <p:nvPr/>
        </p:nvSpPr>
        <p:spPr>
          <a:xfrm>
            <a:off x="4953000" y="2743200"/>
            <a:ext cx="4696690" cy="612648"/>
          </a:xfrm>
          <a:prstGeom prst="wedgeRectCallout">
            <a:avLst>
              <a:gd name="adj1" fmla="val -20134"/>
              <a:gd name="adj2" fmla="val 155218"/>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 is influenced by both W</a:t>
            </a:r>
            <a:r>
              <a:rPr lang="en-US" sz="2400" baseline="-25000" dirty="0">
                <a:solidFill>
                  <a:schemeClr val="tx1"/>
                </a:solidFill>
              </a:rPr>
              <a:t>1</a:t>
            </a:r>
            <a:r>
              <a:rPr lang="en-US" sz="2400" dirty="0">
                <a:solidFill>
                  <a:schemeClr val="tx1"/>
                </a:solidFill>
              </a:rPr>
              <a:t> and W</a:t>
            </a:r>
            <a:r>
              <a:rPr lang="en-US" sz="2400" baseline="-25000" dirty="0">
                <a:solidFill>
                  <a:schemeClr val="tx1"/>
                </a:solidFill>
              </a:rPr>
              <a:t>2</a:t>
            </a:r>
            <a:endParaRPr lang="en-IN" sz="2400" baseline="-25000" dirty="0">
              <a:solidFill>
                <a:schemeClr val="tx1"/>
              </a:solidFill>
            </a:endParaRPr>
          </a:p>
        </p:txBody>
      </p:sp>
    </p:spTree>
    <p:extLst>
      <p:ext uri="{BB962C8B-B14F-4D97-AF65-F5344CB8AC3E}">
        <p14:creationId xmlns:p14="http://schemas.microsoft.com/office/powerpoint/2010/main" val="106084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latin typeface="Comic Sans MS"/>
                <a:cs typeface="Comic Sans MS"/>
              </a:rPr>
              <a:t>State Transitions in RWFM</a:t>
            </a:r>
            <a:endParaRPr lang="en-IN" dirty="0">
              <a:solidFill>
                <a:srgbClr val="FF0000"/>
              </a:solidFill>
              <a:latin typeface="Comic Sans MS"/>
              <a:cs typeface="Comic Sans MS"/>
            </a:endParaRPr>
          </a:p>
        </p:txBody>
      </p:sp>
      <p:sp>
        <p:nvSpPr>
          <p:cNvPr id="3" name="Content Placeholder 2"/>
          <p:cNvSpPr>
            <a:spLocks noGrp="1"/>
          </p:cNvSpPr>
          <p:nvPr>
            <p:ph idx="1"/>
          </p:nvPr>
        </p:nvSpPr>
        <p:spPr/>
        <p:txBody>
          <a:bodyPr/>
          <a:lstStyle/>
          <a:p>
            <a:pPr algn="just"/>
            <a:r>
              <a:rPr lang="en-US" sz="3600" dirty="0"/>
              <a:t>Subject s with label (s</a:t>
            </a:r>
            <a:r>
              <a:rPr lang="en-US" sz="3600" baseline="-25000" dirty="0"/>
              <a:t>1</a:t>
            </a:r>
            <a:r>
              <a:rPr lang="en-US" sz="3600" dirty="0"/>
              <a:t>,R</a:t>
            </a:r>
            <a:r>
              <a:rPr lang="en-US" sz="3600" baseline="-25000" dirty="0"/>
              <a:t>1</a:t>
            </a:r>
            <a:r>
              <a:rPr lang="en-US" sz="3600" dirty="0"/>
              <a:t>,W</a:t>
            </a:r>
            <a:r>
              <a:rPr lang="en-US" sz="3600" baseline="-25000" dirty="0"/>
              <a:t>1</a:t>
            </a:r>
            <a:r>
              <a:rPr lang="en-US" sz="3600" dirty="0"/>
              <a:t>) requests </a:t>
            </a:r>
            <a:r>
              <a:rPr lang="en-US" sz="3600" i="1" u="sng" dirty="0"/>
              <a:t>write</a:t>
            </a:r>
            <a:r>
              <a:rPr lang="en-US" sz="3600" dirty="0"/>
              <a:t> access to an object o with label (s</a:t>
            </a:r>
            <a:r>
              <a:rPr lang="en-US" sz="3600" baseline="-25000" dirty="0"/>
              <a:t>2</a:t>
            </a:r>
            <a:r>
              <a:rPr lang="en-US" sz="3600" dirty="0"/>
              <a:t>,R</a:t>
            </a:r>
            <a:r>
              <a:rPr lang="en-US" sz="3600" baseline="-25000" dirty="0"/>
              <a:t>2</a:t>
            </a:r>
            <a:r>
              <a:rPr lang="en-US" sz="3600" dirty="0"/>
              <a:t>,W</a:t>
            </a:r>
            <a:r>
              <a:rPr lang="en-US" sz="3600" baseline="-25000" dirty="0"/>
              <a:t>2</a:t>
            </a:r>
            <a:r>
              <a:rPr lang="en-US" sz="3600" dirty="0"/>
              <a:t>)</a:t>
            </a:r>
          </a:p>
          <a:p>
            <a:pPr lvl="1" algn="just"/>
            <a:r>
              <a:rPr lang="en-US" sz="3200" dirty="0"/>
              <a:t>If </a:t>
            </a:r>
            <a:r>
              <a:rPr lang="en-US" dirty="0" smtClean="0"/>
              <a:t>s</a:t>
            </a:r>
            <a:r>
              <a:rPr lang="en-US" baseline="-25000" dirty="0" smtClean="0"/>
              <a:t>1</a:t>
            </a:r>
            <a:r>
              <a:rPr lang="en-US" dirty="0" smtClean="0">
                <a:sym typeface="Symbol"/>
              </a:rPr>
              <a:t>W</a:t>
            </a:r>
            <a:r>
              <a:rPr lang="en-US" baseline="-25000" dirty="0" smtClean="0">
                <a:sym typeface="Symbol"/>
              </a:rPr>
              <a:t>2</a:t>
            </a:r>
            <a:r>
              <a:rPr lang="en-US" dirty="0" smtClean="0">
                <a:sym typeface="Symbol"/>
              </a:rPr>
              <a:t> and R</a:t>
            </a:r>
            <a:r>
              <a:rPr lang="en-US" baseline="-25000" dirty="0" smtClean="0">
                <a:sym typeface="Symbol"/>
              </a:rPr>
              <a:t>1</a:t>
            </a:r>
            <a:r>
              <a:rPr lang="en-US" dirty="0">
                <a:sym typeface="Symbol"/>
              </a:rPr>
              <a:t> </a:t>
            </a:r>
            <a:r>
              <a:rPr lang="en-US" dirty="0" smtClean="0">
                <a:sym typeface="Symbol"/>
              </a:rPr>
              <a:t>   R</a:t>
            </a:r>
            <a:r>
              <a:rPr lang="en-US" baseline="-25000" dirty="0" smtClean="0">
                <a:sym typeface="Symbol"/>
              </a:rPr>
              <a:t>2</a:t>
            </a:r>
            <a:r>
              <a:rPr lang="en-US" dirty="0" smtClean="0">
                <a:sym typeface="Symbol"/>
              </a:rPr>
              <a:t> and W</a:t>
            </a:r>
            <a:r>
              <a:rPr lang="en-US" baseline="-25000" dirty="0" smtClean="0">
                <a:sym typeface="Symbol"/>
              </a:rPr>
              <a:t>1</a:t>
            </a:r>
            <a:r>
              <a:rPr lang="en-US" dirty="0" smtClean="0">
                <a:sym typeface="Symbol"/>
              </a:rPr>
              <a:t>W</a:t>
            </a:r>
            <a:r>
              <a:rPr lang="en-US" baseline="-25000" dirty="0" smtClean="0">
                <a:sym typeface="Symbol"/>
              </a:rPr>
              <a:t>2</a:t>
            </a:r>
            <a:r>
              <a:rPr lang="en-US" dirty="0" smtClean="0">
                <a:sym typeface="Symbol"/>
              </a:rPr>
              <a:t> then</a:t>
            </a:r>
          </a:p>
          <a:p>
            <a:pPr lvl="2" algn="just"/>
            <a:r>
              <a:rPr lang="en-US" dirty="0" smtClean="0">
                <a:sym typeface="Symbol"/>
              </a:rPr>
              <a:t>ALLOW access</a:t>
            </a:r>
          </a:p>
          <a:p>
            <a:pPr lvl="1" algn="just"/>
            <a:r>
              <a:rPr lang="en-US" dirty="0" smtClean="0">
                <a:sym typeface="Symbol"/>
              </a:rPr>
              <a:t>Else</a:t>
            </a:r>
          </a:p>
          <a:p>
            <a:pPr lvl="2" algn="just"/>
            <a:r>
              <a:rPr lang="en-US" dirty="0" smtClean="0">
                <a:sym typeface="Symbol"/>
              </a:rPr>
              <a:t>DENY access</a:t>
            </a:r>
          </a:p>
          <a:p>
            <a:pPr algn="just"/>
            <a:r>
              <a:rPr lang="en-US" u="sng" dirty="0" smtClean="0">
                <a:sym typeface="Symbol"/>
              </a:rPr>
              <a:t>NO</a:t>
            </a:r>
            <a:r>
              <a:rPr lang="en-US" dirty="0" smtClean="0">
                <a:sym typeface="Symbol"/>
              </a:rPr>
              <a:t> state change</a:t>
            </a:r>
            <a:endParaRPr lang="en-IN" dirty="0"/>
          </a:p>
        </p:txBody>
      </p:sp>
      <p:sp>
        <p:nvSpPr>
          <p:cNvPr id="4" name="Rectangular Callout 3"/>
          <p:cNvSpPr/>
          <p:nvPr/>
        </p:nvSpPr>
        <p:spPr>
          <a:xfrm>
            <a:off x="2971800" y="2590800"/>
            <a:ext cx="1981200" cy="612648"/>
          </a:xfrm>
          <a:prstGeom prst="wedgeRectCallout">
            <a:avLst>
              <a:gd name="adj1" fmla="val -20134"/>
              <a:gd name="adj2" fmla="val 1054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 can write o</a:t>
            </a:r>
            <a:endParaRPr lang="en-IN" sz="2400" dirty="0">
              <a:solidFill>
                <a:schemeClr val="tx1"/>
              </a:solidFill>
            </a:endParaRPr>
          </a:p>
        </p:txBody>
      </p:sp>
      <p:sp>
        <p:nvSpPr>
          <p:cNvPr id="5" name="Rectangular Callout 4"/>
          <p:cNvSpPr/>
          <p:nvPr/>
        </p:nvSpPr>
        <p:spPr>
          <a:xfrm>
            <a:off x="3553690" y="1932710"/>
            <a:ext cx="5638800" cy="765048"/>
          </a:xfrm>
          <a:prstGeom prst="wedgeRectCallout">
            <a:avLst>
              <a:gd name="adj1" fmla="val -20134"/>
              <a:gd name="adj2" fmla="val 15295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all subjects that can access information in o, can access information s has accessed so far</a:t>
            </a:r>
            <a:endParaRPr lang="en-IN" sz="2400" baseline="-25000" dirty="0">
              <a:solidFill>
                <a:schemeClr val="tx1"/>
              </a:solidFill>
            </a:endParaRPr>
          </a:p>
        </p:txBody>
      </p:sp>
      <p:sp>
        <p:nvSpPr>
          <p:cNvPr id="6" name="Rectangular Callout 5"/>
          <p:cNvSpPr/>
          <p:nvPr/>
        </p:nvSpPr>
        <p:spPr>
          <a:xfrm>
            <a:off x="5029200" y="1932710"/>
            <a:ext cx="5638800" cy="765048"/>
          </a:xfrm>
          <a:prstGeom prst="wedgeRectCallout">
            <a:avLst>
              <a:gd name="adj1" fmla="val -20134"/>
              <a:gd name="adj2" fmla="val 15295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all subjects that have influenced the current information of s can also influence o</a:t>
            </a:r>
            <a:endParaRPr lang="en-IN" sz="2400" baseline="-25000" dirty="0">
              <a:solidFill>
                <a:schemeClr val="tx1"/>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139423604"/>
              </p:ext>
            </p:extLst>
          </p:nvPr>
        </p:nvGraphicFramePr>
        <p:xfrm>
          <a:off x="5105400" y="3505201"/>
          <a:ext cx="396000" cy="462001"/>
        </p:xfrm>
        <a:graphic>
          <a:graphicData uri="http://schemas.openxmlformats.org/presentationml/2006/ole">
            <mc:AlternateContent xmlns:mc="http://schemas.openxmlformats.org/markup-compatibility/2006">
              <mc:Choice xmlns:v="urn:schemas-microsoft-com:vml" Requires="v">
                <p:oleObj spid="_x0000_s1030" name="Equation" r:id="rId3" imgW="152400" imgH="177800" progId="Equation.3">
                  <p:embed/>
                </p:oleObj>
              </mc:Choice>
              <mc:Fallback>
                <p:oleObj name="Equation" r:id="rId3" imgW="152400" imgH="177800" progId="Equation.3">
                  <p:embed/>
                  <p:pic>
                    <p:nvPicPr>
                      <p:cNvPr id="0" name=""/>
                      <p:cNvPicPr/>
                      <p:nvPr/>
                    </p:nvPicPr>
                    <p:blipFill>
                      <a:blip r:embed="rId4"/>
                      <a:stretch>
                        <a:fillRect/>
                      </a:stretch>
                    </p:blipFill>
                    <p:spPr>
                      <a:xfrm>
                        <a:off x="5105400" y="3505201"/>
                        <a:ext cx="396000" cy="462001"/>
                      </a:xfrm>
                      <a:prstGeom prst="rect">
                        <a:avLst/>
                      </a:prstGeom>
                    </p:spPr>
                  </p:pic>
                </p:oleObj>
              </mc:Fallback>
            </mc:AlternateContent>
          </a:graphicData>
        </a:graphic>
      </p:graphicFrame>
    </p:spTree>
    <p:extLst>
      <p:ext uri="{BB962C8B-B14F-4D97-AF65-F5344CB8AC3E}">
        <p14:creationId xmlns:p14="http://schemas.microsoft.com/office/powerpoint/2010/main" val="275158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we place Biometrics</a:t>
            </a:r>
            <a:endParaRPr lang="en-US" dirty="0"/>
          </a:p>
        </p:txBody>
      </p:sp>
      <p:sp>
        <p:nvSpPr>
          <p:cNvPr id="3" name="Content Placeholder 2"/>
          <p:cNvSpPr>
            <a:spLocks noGrp="1"/>
          </p:cNvSpPr>
          <p:nvPr>
            <p:ph idx="1"/>
          </p:nvPr>
        </p:nvSpPr>
        <p:spPr/>
        <p:txBody>
          <a:bodyPr>
            <a:normAutofit lnSpcReduction="10000"/>
          </a:bodyPr>
          <a:lstStyle/>
          <a:p>
            <a:r>
              <a:rPr lang="en-US" dirty="0" smtClean="0"/>
              <a:t>Our biometrics </a:t>
            </a:r>
            <a:r>
              <a:rPr lang="en-US" dirty="0"/>
              <a:t>are also private information. </a:t>
            </a:r>
            <a:endParaRPr lang="en-US" dirty="0" smtClean="0"/>
          </a:p>
          <a:p>
            <a:pPr lvl="1"/>
            <a:r>
              <a:rPr lang="en-US" dirty="0" smtClean="0"/>
              <a:t>They </a:t>
            </a:r>
            <a:r>
              <a:rPr lang="en-US" dirty="0"/>
              <a:t>are not secrets. You leave a copy of your fingerprints on almost everything you touch. Your iris biometrics can be extracted from a high resolution picture of your face, which even a modern smartphone is capable of. Unless you spend your life wearing gloves and shades, there is no hope of your biometrics being secret. They are available to the people you encounter in daily life, just like your name is.</a:t>
            </a:r>
          </a:p>
          <a:p>
            <a:r>
              <a:rPr lang="en-US" b="1" dirty="0">
                <a:solidFill>
                  <a:srgbClr val="0070C0"/>
                </a:solidFill>
              </a:rPr>
              <a:t>Unlike your name</a:t>
            </a:r>
            <a:r>
              <a:rPr lang="en-US" dirty="0"/>
              <a:t>, other people have no use </a:t>
            </a:r>
            <a:r>
              <a:rPr lang="en-US" dirty="0">
                <a:solidFill>
                  <a:srgbClr val="FF0000"/>
                </a:solidFill>
              </a:rPr>
              <a:t>for your biometrics and don’t pay attention to them, so we may be fooled into thinking they are secrets</a:t>
            </a:r>
            <a:r>
              <a:rPr lang="en-US" dirty="0"/>
              <a:t>. They are not.</a:t>
            </a:r>
          </a:p>
          <a:p>
            <a:r>
              <a:rPr lang="en-US" dirty="0">
                <a:solidFill>
                  <a:srgbClr val="FF0000"/>
                </a:solidFill>
              </a:rPr>
              <a:t>Biometrics are not public either</a:t>
            </a:r>
            <a:r>
              <a:rPr lang="en-US" dirty="0"/>
              <a:t>. There is no public database from which biometrics can be freely </a:t>
            </a:r>
            <a:r>
              <a:rPr lang="en-US" dirty="0" smtClean="0"/>
              <a:t>downloaded</a:t>
            </a:r>
            <a:endParaRPr lang="en-US" dirty="0"/>
          </a:p>
        </p:txBody>
      </p:sp>
    </p:spTree>
    <p:extLst>
      <p:ext uri="{BB962C8B-B14F-4D97-AF65-F5344CB8AC3E}">
        <p14:creationId xmlns:p14="http://schemas.microsoft.com/office/powerpoint/2010/main" val="15144011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latin typeface="Comic Sans MS"/>
                <a:cs typeface="Comic Sans MS"/>
              </a:rPr>
              <a:t>State Transitions in RWFM</a:t>
            </a:r>
            <a:endParaRPr lang="en-IN" dirty="0">
              <a:solidFill>
                <a:srgbClr val="FF0000"/>
              </a:solidFill>
              <a:latin typeface="Comic Sans MS"/>
              <a:cs typeface="Comic Sans MS"/>
            </a:endParaRPr>
          </a:p>
        </p:txBody>
      </p:sp>
      <p:sp>
        <p:nvSpPr>
          <p:cNvPr id="3" name="Content Placeholder 2"/>
          <p:cNvSpPr>
            <a:spLocks noGrp="1"/>
          </p:cNvSpPr>
          <p:nvPr>
            <p:ph idx="1"/>
          </p:nvPr>
        </p:nvSpPr>
        <p:spPr/>
        <p:txBody>
          <a:bodyPr/>
          <a:lstStyle/>
          <a:p>
            <a:pPr algn="just"/>
            <a:r>
              <a:rPr lang="en-US" sz="3600" dirty="0"/>
              <a:t>Subject s with label (</a:t>
            </a:r>
            <a:r>
              <a:rPr lang="en-US" sz="3600" dirty="0" err="1"/>
              <a:t>s,R,W</a:t>
            </a:r>
            <a:r>
              <a:rPr lang="en-US" sz="3600" dirty="0"/>
              <a:t>) requests </a:t>
            </a:r>
            <a:r>
              <a:rPr lang="en-US" sz="3600" i="1" u="sng" dirty="0"/>
              <a:t>creation</a:t>
            </a:r>
            <a:r>
              <a:rPr lang="en-US" sz="3600" dirty="0"/>
              <a:t> of an object o</a:t>
            </a:r>
          </a:p>
          <a:p>
            <a:pPr lvl="1" algn="just"/>
            <a:r>
              <a:rPr lang="en-US" dirty="0" smtClean="0">
                <a:sym typeface="Symbol"/>
              </a:rPr>
              <a:t>create an object o and label it (</a:t>
            </a:r>
            <a:r>
              <a:rPr lang="en-US" dirty="0" err="1" smtClean="0">
                <a:sym typeface="Symbol"/>
              </a:rPr>
              <a:t>s,R,W</a:t>
            </a:r>
            <a:r>
              <a:rPr lang="en-US" dirty="0" smtClean="0">
                <a:sym typeface="Symbol"/>
              </a:rPr>
              <a:t>{s})</a:t>
            </a:r>
          </a:p>
          <a:p>
            <a:pPr algn="just"/>
            <a:endParaRPr lang="en-US" dirty="0">
              <a:sym typeface="Symbol"/>
            </a:endParaRPr>
          </a:p>
          <a:p>
            <a:pPr algn="just"/>
            <a:r>
              <a:rPr lang="en-US" u="sng" dirty="0" smtClean="0">
                <a:sym typeface="Symbol"/>
              </a:rPr>
              <a:t>DEFINITE</a:t>
            </a:r>
            <a:r>
              <a:rPr lang="en-US" dirty="0" smtClean="0">
                <a:sym typeface="Symbol"/>
              </a:rPr>
              <a:t> state change (a new object is added to the system)</a:t>
            </a:r>
            <a:endParaRPr lang="en-IN" dirty="0"/>
          </a:p>
        </p:txBody>
      </p:sp>
      <p:sp>
        <p:nvSpPr>
          <p:cNvPr id="4" name="Rectangular Callout 3"/>
          <p:cNvSpPr/>
          <p:nvPr/>
        </p:nvSpPr>
        <p:spPr>
          <a:xfrm>
            <a:off x="4724400" y="1216152"/>
            <a:ext cx="5029200" cy="765048"/>
          </a:xfrm>
          <a:prstGeom prst="wedgeRectCallout">
            <a:avLst>
              <a:gd name="adj1" fmla="val 7630"/>
              <a:gd name="adj2" fmla="val 167444"/>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all subjects that can access information accessed by s so far, can access o</a:t>
            </a:r>
            <a:endParaRPr lang="en-IN" sz="2400" baseline="-25000" dirty="0">
              <a:solidFill>
                <a:schemeClr val="tx1"/>
              </a:solidFill>
            </a:endParaRPr>
          </a:p>
        </p:txBody>
      </p:sp>
      <p:sp>
        <p:nvSpPr>
          <p:cNvPr id="5" name="Rectangular Callout 4"/>
          <p:cNvSpPr/>
          <p:nvPr/>
        </p:nvSpPr>
        <p:spPr>
          <a:xfrm>
            <a:off x="4800600" y="987552"/>
            <a:ext cx="5638800" cy="765048"/>
          </a:xfrm>
          <a:prstGeom prst="wedgeRectCallout">
            <a:avLst>
              <a:gd name="adj1" fmla="val 11070"/>
              <a:gd name="adj2" fmla="val 198230"/>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 and all subjects that have influenced the current information of s have influenced o</a:t>
            </a:r>
            <a:endParaRPr lang="en-IN" sz="2400" baseline="-25000" dirty="0">
              <a:solidFill>
                <a:schemeClr val="tx1"/>
              </a:solidFill>
            </a:endParaRPr>
          </a:p>
        </p:txBody>
      </p:sp>
    </p:spTree>
    <p:extLst>
      <p:ext uri="{BB962C8B-B14F-4D97-AF65-F5344CB8AC3E}">
        <p14:creationId xmlns:p14="http://schemas.microsoft.com/office/powerpoint/2010/main" val="135458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latin typeface="Comic Sans MS"/>
                <a:cs typeface="Comic Sans MS"/>
              </a:rPr>
              <a:t>State Transitions in RWFM</a:t>
            </a:r>
            <a:endParaRPr lang="en-IN" b="1" dirty="0">
              <a:solidFill>
                <a:srgbClr val="FF0000"/>
              </a:solidFill>
              <a:latin typeface="Comic Sans MS"/>
              <a:cs typeface="Comic Sans MS"/>
            </a:endParaRPr>
          </a:p>
        </p:txBody>
      </p:sp>
      <p:sp>
        <p:nvSpPr>
          <p:cNvPr id="3" name="Content Placeholder 2"/>
          <p:cNvSpPr>
            <a:spLocks noGrp="1"/>
          </p:cNvSpPr>
          <p:nvPr>
            <p:ph idx="1"/>
          </p:nvPr>
        </p:nvSpPr>
        <p:spPr/>
        <p:txBody>
          <a:bodyPr>
            <a:normAutofit/>
          </a:bodyPr>
          <a:lstStyle/>
          <a:p>
            <a:pPr algn="just"/>
            <a:r>
              <a:rPr lang="en-US" sz="3600" dirty="0"/>
              <a:t>Subject s with label (s</a:t>
            </a:r>
            <a:r>
              <a:rPr lang="en-US" sz="3600" baseline="-25000" dirty="0"/>
              <a:t>1</a:t>
            </a:r>
            <a:r>
              <a:rPr lang="en-US" sz="3600" dirty="0"/>
              <a:t>,R</a:t>
            </a:r>
            <a:r>
              <a:rPr lang="en-US" sz="3600" baseline="-25000" dirty="0"/>
              <a:t>1</a:t>
            </a:r>
            <a:r>
              <a:rPr lang="en-US" sz="3600" dirty="0"/>
              <a:t>,W</a:t>
            </a:r>
            <a:r>
              <a:rPr lang="en-US" sz="3600" baseline="-25000" dirty="0"/>
              <a:t>1</a:t>
            </a:r>
            <a:r>
              <a:rPr lang="en-US" sz="3600" dirty="0"/>
              <a:t>) requests an object o with label (s</a:t>
            </a:r>
            <a:r>
              <a:rPr lang="en-US" sz="3600" baseline="-25000" dirty="0"/>
              <a:t>2</a:t>
            </a:r>
            <a:r>
              <a:rPr lang="en-US" sz="3600" dirty="0"/>
              <a:t>,R</a:t>
            </a:r>
            <a:r>
              <a:rPr lang="en-US" sz="3600" baseline="-25000" dirty="0"/>
              <a:t>2</a:t>
            </a:r>
            <a:r>
              <a:rPr lang="en-US" sz="3600" dirty="0"/>
              <a:t>,W</a:t>
            </a:r>
            <a:r>
              <a:rPr lang="en-US" sz="3600" baseline="-25000" dirty="0"/>
              <a:t>2</a:t>
            </a:r>
            <a:r>
              <a:rPr lang="en-US" sz="3600" dirty="0"/>
              <a:t>) to be </a:t>
            </a:r>
            <a:r>
              <a:rPr lang="en-US" sz="3600" i="1" u="sng" dirty="0"/>
              <a:t>downgraded</a:t>
            </a:r>
            <a:r>
              <a:rPr lang="en-US" sz="3600" dirty="0"/>
              <a:t> to label (s</a:t>
            </a:r>
            <a:r>
              <a:rPr lang="en-US" sz="3600" baseline="-25000" dirty="0"/>
              <a:t>3</a:t>
            </a:r>
            <a:r>
              <a:rPr lang="en-US" sz="3600" dirty="0"/>
              <a:t>,R</a:t>
            </a:r>
            <a:r>
              <a:rPr lang="en-US" sz="3600" baseline="-25000" dirty="0"/>
              <a:t>3</a:t>
            </a:r>
            <a:r>
              <a:rPr lang="en-US" sz="3600" dirty="0"/>
              <a:t>,W</a:t>
            </a:r>
            <a:r>
              <a:rPr lang="en-US" sz="3600" baseline="-25000" dirty="0"/>
              <a:t>3</a:t>
            </a:r>
            <a:r>
              <a:rPr lang="en-US" sz="3600" dirty="0"/>
              <a:t>)</a:t>
            </a:r>
          </a:p>
          <a:p>
            <a:pPr lvl="1" algn="just"/>
            <a:r>
              <a:rPr lang="en-US" sz="3200" dirty="0"/>
              <a:t>If </a:t>
            </a:r>
            <a:r>
              <a:rPr lang="en-US" dirty="0" smtClean="0"/>
              <a:t>s</a:t>
            </a:r>
            <a:r>
              <a:rPr lang="en-US" baseline="-25000" dirty="0" smtClean="0"/>
              <a:t>1</a:t>
            </a:r>
            <a:r>
              <a:rPr lang="en-US" dirty="0">
                <a:sym typeface="Symbol"/>
              </a:rPr>
              <a:t></a:t>
            </a:r>
            <a:r>
              <a:rPr lang="en-US" dirty="0" smtClean="0">
                <a:sym typeface="Symbol"/>
              </a:rPr>
              <a:t>R</a:t>
            </a:r>
            <a:r>
              <a:rPr lang="en-US" baseline="-25000" dirty="0" smtClean="0">
                <a:sym typeface="Symbol"/>
              </a:rPr>
              <a:t>2</a:t>
            </a:r>
            <a:r>
              <a:rPr lang="en-US" dirty="0" smtClean="0">
                <a:sym typeface="Symbol"/>
              </a:rPr>
              <a:t> and </a:t>
            </a:r>
            <a:r>
              <a:rPr lang="en-US" dirty="0"/>
              <a:t>s</a:t>
            </a:r>
            <a:r>
              <a:rPr lang="en-US" baseline="-25000" dirty="0"/>
              <a:t>1</a:t>
            </a:r>
            <a:r>
              <a:rPr lang="en-US" dirty="0"/>
              <a:t>=s</a:t>
            </a:r>
            <a:r>
              <a:rPr lang="en-US" baseline="-25000" dirty="0"/>
              <a:t>2</a:t>
            </a:r>
            <a:r>
              <a:rPr lang="en-US" dirty="0"/>
              <a:t>=s</a:t>
            </a:r>
            <a:r>
              <a:rPr lang="en-US" baseline="-25000" dirty="0"/>
              <a:t>3 </a:t>
            </a:r>
            <a:r>
              <a:rPr lang="en-US" baseline="-25000" dirty="0" smtClean="0"/>
              <a:t> </a:t>
            </a:r>
            <a:r>
              <a:rPr lang="en-US" dirty="0" smtClean="0"/>
              <a:t>and </a:t>
            </a:r>
            <a:r>
              <a:rPr lang="en-US" dirty="0"/>
              <a:t>W</a:t>
            </a:r>
            <a:r>
              <a:rPr lang="en-US" baseline="-25000" dirty="0"/>
              <a:t>1</a:t>
            </a:r>
            <a:r>
              <a:rPr lang="en-US" dirty="0"/>
              <a:t>=W</a:t>
            </a:r>
            <a:r>
              <a:rPr lang="en-US" baseline="-25000" dirty="0"/>
              <a:t>2</a:t>
            </a:r>
            <a:r>
              <a:rPr lang="en-US" dirty="0"/>
              <a:t>=W</a:t>
            </a:r>
            <a:r>
              <a:rPr lang="en-US" baseline="-25000" dirty="0"/>
              <a:t>3</a:t>
            </a:r>
            <a:r>
              <a:rPr lang="en-US" dirty="0" smtClean="0"/>
              <a:t> and </a:t>
            </a:r>
            <a:r>
              <a:rPr lang="en-US" dirty="0"/>
              <a:t>R</a:t>
            </a:r>
            <a:r>
              <a:rPr lang="en-US" baseline="-25000" dirty="0"/>
              <a:t>1</a:t>
            </a:r>
            <a:r>
              <a:rPr lang="en-US" dirty="0"/>
              <a:t>=R</a:t>
            </a:r>
            <a:r>
              <a:rPr lang="en-US" baseline="-25000" dirty="0"/>
              <a:t>2</a:t>
            </a:r>
            <a:r>
              <a:rPr lang="en-US" dirty="0" smtClean="0"/>
              <a:t> and R</a:t>
            </a:r>
            <a:r>
              <a:rPr lang="en-US" baseline="-25000" dirty="0" smtClean="0"/>
              <a:t>3</a:t>
            </a:r>
            <a:r>
              <a:rPr lang="en-US" dirty="0">
                <a:sym typeface="Symbol"/>
              </a:rPr>
              <a:t> </a:t>
            </a:r>
            <a:r>
              <a:rPr lang="en-US" dirty="0" smtClean="0">
                <a:sym typeface="Symbol"/>
              </a:rPr>
              <a:t>    </a:t>
            </a:r>
            <a:r>
              <a:rPr lang="en-US" dirty="0" smtClean="0"/>
              <a:t>R</a:t>
            </a:r>
            <a:r>
              <a:rPr lang="en-US" baseline="-25000" dirty="0" smtClean="0"/>
              <a:t>2</a:t>
            </a:r>
            <a:r>
              <a:rPr lang="en-US" dirty="0" smtClean="0"/>
              <a:t> and </a:t>
            </a:r>
            <a:r>
              <a:rPr lang="en-US" dirty="0"/>
              <a:t>R</a:t>
            </a:r>
            <a:r>
              <a:rPr lang="en-US" baseline="-25000" dirty="0"/>
              <a:t>3</a:t>
            </a:r>
            <a:r>
              <a:rPr lang="en-US" dirty="0"/>
              <a:t>-R</a:t>
            </a:r>
            <a:r>
              <a:rPr lang="en-US" baseline="-25000" dirty="0"/>
              <a:t>2</a:t>
            </a:r>
            <a:r>
              <a:rPr lang="en-US" dirty="0">
                <a:sym typeface="Symbol"/>
              </a:rPr>
              <a:t></a:t>
            </a:r>
            <a:r>
              <a:rPr lang="en-US" dirty="0"/>
              <a:t>W</a:t>
            </a:r>
            <a:r>
              <a:rPr lang="en-US" baseline="-25000" dirty="0"/>
              <a:t>2</a:t>
            </a:r>
            <a:r>
              <a:rPr lang="en-US" dirty="0" smtClean="0"/>
              <a:t> </a:t>
            </a:r>
            <a:r>
              <a:rPr lang="en-US" dirty="0" smtClean="0">
                <a:sym typeface="Symbol"/>
              </a:rPr>
              <a:t>then</a:t>
            </a:r>
          </a:p>
          <a:p>
            <a:pPr lvl="2" algn="just"/>
            <a:r>
              <a:rPr lang="en-US" dirty="0" smtClean="0">
                <a:sym typeface="Symbol"/>
              </a:rPr>
              <a:t>ALLOW</a:t>
            </a:r>
          </a:p>
          <a:p>
            <a:pPr lvl="1" algn="just"/>
            <a:r>
              <a:rPr lang="en-US" dirty="0" smtClean="0">
                <a:sym typeface="Symbol"/>
              </a:rPr>
              <a:t>Else</a:t>
            </a:r>
          </a:p>
          <a:p>
            <a:pPr lvl="2" algn="just"/>
            <a:r>
              <a:rPr lang="en-US" dirty="0" smtClean="0">
                <a:sym typeface="Symbol"/>
              </a:rPr>
              <a:t>DENY</a:t>
            </a:r>
          </a:p>
          <a:p>
            <a:pPr algn="just"/>
            <a:r>
              <a:rPr lang="en-US" u="sng" dirty="0">
                <a:sym typeface="Symbol"/>
              </a:rPr>
              <a:t>POSSIBLE</a:t>
            </a:r>
            <a:r>
              <a:rPr lang="en-US" dirty="0">
                <a:sym typeface="Symbol"/>
              </a:rPr>
              <a:t> state change (label of </a:t>
            </a:r>
            <a:r>
              <a:rPr lang="en-US" dirty="0" smtClean="0">
                <a:sym typeface="Symbol"/>
              </a:rPr>
              <a:t>o </a:t>
            </a:r>
            <a:r>
              <a:rPr lang="en-US" dirty="0">
                <a:sym typeface="Symbol"/>
              </a:rPr>
              <a:t>may change)</a:t>
            </a:r>
            <a:endParaRPr lang="en-IN" dirty="0"/>
          </a:p>
        </p:txBody>
      </p:sp>
      <p:sp>
        <p:nvSpPr>
          <p:cNvPr id="4" name="Rectangular Callout 3"/>
          <p:cNvSpPr/>
          <p:nvPr/>
        </p:nvSpPr>
        <p:spPr>
          <a:xfrm>
            <a:off x="3013365" y="2362200"/>
            <a:ext cx="1981200" cy="612648"/>
          </a:xfrm>
          <a:prstGeom prst="wedgeRectCallout">
            <a:avLst>
              <a:gd name="adj1" fmla="val -20134"/>
              <a:gd name="adj2" fmla="val 1054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 can read o</a:t>
            </a:r>
            <a:endParaRPr lang="en-IN" sz="2400" dirty="0">
              <a:solidFill>
                <a:schemeClr val="tx1"/>
              </a:solidFill>
            </a:endParaRPr>
          </a:p>
        </p:txBody>
      </p:sp>
      <p:sp>
        <p:nvSpPr>
          <p:cNvPr id="5" name="Rectangular Callout 4"/>
          <p:cNvSpPr/>
          <p:nvPr/>
        </p:nvSpPr>
        <p:spPr>
          <a:xfrm>
            <a:off x="4495800" y="2133600"/>
            <a:ext cx="2971800" cy="760476"/>
          </a:xfrm>
          <a:prstGeom prst="wedgeRectCallout">
            <a:avLst>
              <a:gd name="adj1" fmla="val -20134"/>
              <a:gd name="adj2" fmla="val 1054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downgrading does not impact ownership</a:t>
            </a:r>
            <a:endParaRPr lang="en-IN" sz="2400" dirty="0">
              <a:solidFill>
                <a:schemeClr val="tx1"/>
              </a:solidFill>
            </a:endParaRPr>
          </a:p>
        </p:txBody>
      </p:sp>
      <p:sp>
        <p:nvSpPr>
          <p:cNvPr id="6" name="Rectangular Callout 5"/>
          <p:cNvSpPr/>
          <p:nvPr/>
        </p:nvSpPr>
        <p:spPr>
          <a:xfrm>
            <a:off x="4724401" y="1676400"/>
            <a:ext cx="5978235" cy="765048"/>
          </a:xfrm>
          <a:prstGeom prst="wedgeRectCallout">
            <a:avLst>
              <a:gd name="adj1" fmla="val -2058"/>
              <a:gd name="adj2" fmla="val 159795"/>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 o and its downgraded version have been influenced by exactly the same set of subjects</a:t>
            </a:r>
            <a:endParaRPr lang="en-IN" sz="2400" dirty="0">
              <a:solidFill>
                <a:schemeClr val="tx1"/>
              </a:solidFill>
            </a:endParaRPr>
          </a:p>
        </p:txBody>
      </p:sp>
      <p:sp>
        <p:nvSpPr>
          <p:cNvPr id="7" name="Rectangular Callout 6"/>
          <p:cNvSpPr/>
          <p:nvPr/>
        </p:nvSpPr>
        <p:spPr>
          <a:xfrm>
            <a:off x="5146960" y="1828800"/>
            <a:ext cx="5521040" cy="765048"/>
          </a:xfrm>
          <a:prstGeom prst="wedgeRectCallout">
            <a:avLst>
              <a:gd name="adj1" fmla="val 31058"/>
              <a:gd name="adj2" fmla="val 147118"/>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subjects that can access o, can also access all the information s has accessed so far</a:t>
            </a:r>
            <a:endParaRPr lang="en-IN" sz="2400" dirty="0">
              <a:solidFill>
                <a:schemeClr val="tx1"/>
              </a:solidFill>
            </a:endParaRPr>
          </a:p>
        </p:txBody>
      </p:sp>
      <p:sp>
        <p:nvSpPr>
          <p:cNvPr id="9" name="Rectangular Callout 8"/>
          <p:cNvSpPr/>
          <p:nvPr/>
        </p:nvSpPr>
        <p:spPr>
          <a:xfrm>
            <a:off x="2438400" y="2545358"/>
            <a:ext cx="4741720" cy="758952"/>
          </a:xfrm>
          <a:prstGeom prst="wedgeRectCallout">
            <a:avLst>
              <a:gd name="adj1" fmla="val -20134"/>
              <a:gd name="adj2" fmla="val 1054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all the subjects that can access o can access its downgraded version also</a:t>
            </a:r>
            <a:endParaRPr lang="en-IN" sz="2400" dirty="0">
              <a:solidFill>
                <a:schemeClr val="tx1"/>
              </a:solidFill>
            </a:endParaRPr>
          </a:p>
        </p:txBody>
      </p:sp>
      <p:sp>
        <p:nvSpPr>
          <p:cNvPr id="10" name="Rectangular Callout 9"/>
          <p:cNvSpPr/>
          <p:nvPr/>
        </p:nvSpPr>
        <p:spPr>
          <a:xfrm>
            <a:off x="3048000" y="2022765"/>
            <a:ext cx="7620000" cy="760476"/>
          </a:xfrm>
          <a:prstGeom prst="wedgeRectCallout">
            <a:avLst>
              <a:gd name="adj1" fmla="val -12134"/>
              <a:gd name="adj2" fmla="val 173309"/>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subjects that could not access o but can access its downgraded version must have influenced information in o</a:t>
            </a:r>
            <a:endParaRPr lang="en-IN" sz="2400" dirty="0">
              <a:solidFill>
                <a:schemeClr val="tx1"/>
              </a:solidFill>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2706989262"/>
              </p:ext>
            </p:extLst>
          </p:nvPr>
        </p:nvGraphicFramePr>
        <p:xfrm>
          <a:off x="3810000" y="3657601"/>
          <a:ext cx="396000" cy="462001"/>
        </p:xfrm>
        <a:graphic>
          <a:graphicData uri="http://schemas.openxmlformats.org/presentationml/2006/ole">
            <mc:AlternateContent xmlns:mc="http://schemas.openxmlformats.org/markup-compatibility/2006">
              <mc:Choice xmlns:v="urn:schemas-microsoft-com:vml" Requires="v">
                <p:oleObj spid="_x0000_s2054" name="Equation" r:id="rId3" imgW="152400" imgH="177800" progId="Equation.3">
                  <p:embed/>
                </p:oleObj>
              </mc:Choice>
              <mc:Fallback>
                <p:oleObj name="Equation" r:id="rId3" imgW="152400" imgH="177800" progId="Equation.3">
                  <p:embed/>
                  <p:pic>
                    <p:nvPicPr>
                      <p:cNvPr id="0" name=""/>
                      <p:cNvPicPr/>
                      <p:nvPr/>
                    </p:nvPicPr>
                    <p:blipFill>
                      <a:blip r:embed="rId4"/>
                      <a:stretch>
                        <a:fillRect/>
                      </a:stretch>
                    </p:blipFill>
                    <p:spPr>
                      <a:xfrm>
                        <a:off x="3810000" y="3657601"/>
                        <a:ext cx="396000" cy="462001"/>
                      </a:xfrm>
                      <a:prstGeom prst="rect">
                        <a:avLst/>
                      </a:prstGeom>
                    </p:spPr>
                  </p:pic>
                </p:oleObj>
              </mc:Fallback>
            </mc:AlternateContent>
          </a:graphicData>
        </a:graphic>
      </p:graphicFrame>
    </p:spTree>
    <p:extLst>
      <p:ext uri="{BB962C8B-B14F-4D97-AF65-F5344CB8AC3E}">
        <p14:creationId xmlns:p14="http://schemas.microsoft.com/office/powerpoint/2010/main" val="35588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9" grpId="0" animBg="1"/>
      <p:bldP spid="9" grpId="1" animBg="1"/>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latin typeface="Comic Sans MS"/>
                <a:cs typeface="Comic Sans MS"/>
              </a:rPr>
              <a:t>State Transitions in RWFM</a:t>
            </a:r>
            <a:endParaRPr lang="en-IN" b="1" dirty="0">
              <a:solidFill>
                <a:srgbClr val="FF0000"/>
              </a:solidFill>
              <a:latin typeface="Comic Sans MS"/>
              <a:cs typeface="Comic Sans MS"/>
            </a:endParaRPr>
          </a:p>
        </p:txBody>
      </p:sp>
      <p:sp>
        <p:nvSpPr>
          <p:cNvPr id="3" name="Content Placeholder 2"/>
          <p:cNvSpPr>
            <a:spLocks noGrp="1"/>
          </p:cNvSpPr>
          <p:nvPr>
            <p:ph idx="1"/>
          </p:nvPr>
        </p:nvSpPr>
        <p:spPr/>
        <p:txBody>
          <a:bodyPr>
            <a:normAutofit/>
          </a:bodyPr>
          <a:lstStyle/>
          <a:p>
            <a:pPr algn="just"/>
            <a:r>
              <a:rPr lang="en-US" sz="3600" dirty="0"/>
              <a:t>Subject s with label (s</a:t>
            </a:r>
            <a:r>
              <a:rPr lang="en-US" sz="3600" baseline="-25000" dirty="0"/>
              <a:t>1</a:t>
            </a:r>
            <a:r>
              <a:rPr lang="en-US" sz="3600" dirty="0"/>
              <a:t>,R</a:t>
            </a:r>
            <a:r>
              <a:rPr lang="en-US" sz="3600" baseline="-25000" dirty="0"/>
              <a:t>1</a:t>
            </a:r>
            <a:r>
              <a:rPr lang="en-US" sz="3600" dirty="0"/>
              <a:t>,W</a:t>
            </a:r>
            <a:r>
              <a:rPr lang="en-US" sz="3600" baseline="-25000" dirty="0"/>
              <a:t>1</a:t>
            </a:r>
            <a:r>
              <a:rPr lang="en-US" sz="3600" dirty="0"/>
              <a:t>) requests an object o with label (s</a:t>
            </a:r>
            <a:r>
              <a:rPr lang="en-US" sz="3600" baseline="-25000" dirty="0"/>
              <a:t>2</a:t>
            </a:r>
            <a:r>
              <a:rPr lang="en-US" sz="3600" dirty="0"/>
              <a:t>,R</a:t>
            </a:r>
            <a:r>
              <a:rPr lang="en-US" sz="3600" baseline="-25000" dirty="0"/>
              <a:t>2</a:t>
            </a:r>
            <a:r>
              <a:rPr lang="en-US" sz="3600" dirty="0"/>
              <a:t>,W</a:t>
            </a:r>
            <a:r>
              <a:rPr lang="en-US" sz="3600" baseline="-25000" dirty="0"/>
              <a:t>2</a:t>
            </a:r>
            <a:r>
              <a:rPr lang="en-US" sz="3600" dirty="0"/>
              <a:t>) to be </a:t>
            </a:r>
            <a:r>
              <a:rPr lang="en-US" sz="3600" i="1" u="sng" dirty="0"/>
              <a:t>relabelled</a:t>
            </a:r>
            <a:r>
              <a:rPr lang="en-US" sz="3600" dirty="0"/>
              <a:t> with (s</a:t>
            </a:r>
            <a:r>
              <a:rPr lang="en-US" sz="3600" baseline="-25000" dirty="0"/>
              <a:t>3</a:t>
            </a:r>
            <a:r>
              <a:rPr lang="en-US" sz="3600" dirty="0"/>
              <a:t>,R</a:t>
            </a:r>
            <a:r>
              <a:rPr lang="en-US" sz="3600" baseline="-25000" dirty="0"/>
              <a:t>3</a:t>
            </a:r>
            <a:r>
              <a:rPr lang="en-US" sz="3600" dirty="0"/>
              <a:t>,W</a:t>
            </a:r>
            <a:r>
              <a:rPr lang="en-US" sz="3600" baseline="-25000" dirty="0"/>
              <a:t>3</a:t>
            </a:r>
            <a:r>
              <a:rPr lang="en-US" sz="3600" dirty="0"/>
              <a:t>)</a:t>
            </a:r>
          </a:p>
          <a:p>
            <a:pPr lvl="1" algn="just"/>
            <a:r>
              <a:rPr lang="en-US" sz="3200" dirty="0"/>
              <a:t>If </a:t>
            </a:r>
            <a:r>
              <a:rPr lang="en-US" dirty="0" smtClean="0"/>
              <a:t>s</a:t>
            </a:r>
            <a:r>
              <a:rPr lang="en-US" baseline="-25000" dirty="0" smtClean="0"/>
              <a:t>1</a:t>
            </a:r>
            <a:r>
              <a:rPr lang="en-US" dirty="0">
                <a:sym typeface="Symbol"/>
              </a:rPr>
              <a:t></a:t>
            </a:r>
            <a:r>
              <a:rPr lang="en-US" dirty="0" smtClean="0">
                <a:sym typeface="Symbol"/>
              </a:rPr>
              <a:t>R</a:t>
            </a:r>
            <a:r>
              <a:rPr lang="en-US" baseline="-25000" dirty="0" smtClean="0">
                <a:sym typeface="Symbol"/>
              </a:rPr>
              <a:t>2</a:t>
            </a:r>
            <a:r>
              <a:rPr lang="en-US" dirty="0" smtClean="0">
                <a:sym typeface="Symbol"/>
              </a:rPr>
              <a:t> and </a:t>
            </a:r>
            <a:r>
              <a:rPr lang="en-US" dirty="0" smtClean="0"/>
              <a:t>s</a:t>
            </a:r>
            <a:r>
              <a:rPr lang="en-US" baseline="-25000" dirty="0" smtClean="0"/>
              <a:t>1</a:t>
            </a:r>
            <a:r>
              <a:rPr lang="en-US" dirty="0" smtClean="0"/>
              <a:t>=s</a:t>
            </a:r>
            <a:r>
              <a:rPr lang="en-US" baseline="-25000" dirty="0" smtClean="0"/>
              <a:t>2</a:t>
            </a:r>
            <a:r>
              <a:rPr lang="en-US" dirty="0" smtClean="0"/>
              <a:t>=s</a:t>
            </a:r>
            <a:r>
              <a:rPr lang="en-US" baseline="-25000" dirty="0" smtClean="0"/>
              <a:t>3  </a:t>
            </a:r>
            <a:r>
              <a:rPr lang="en-US" dirty="0" smtClean="0"/>
              <a:t>and W</a:t>
            </a:r>
            <a:r>
              <a:rPr lang="en-US" baseline="-25000" dirty="0" smtClean="0"/>
              <a:t>2</a:t>
            </a:r>
            <a:r>
              <a:rPr lang="en-US" dirty="0" smtClean="0">
                <a:sym typeface="Symbol"/>
              </a:rPr>
              <a:t></a:t>
            </a:r>
            <a:r>
              <a:rPr lang="en-US" dirty="0" smtClean="0"/>
              <a:t>W</a:t>
            </a:r>
            <a:r>
              <a:rPr lang="en-US" baseline="-25000" dirty="0" smtClean="0"/>
              <a:t>1</a:t>
            </a:r>
            <a:r>
              <a:rPr lang="en-US" dirty="0" smtClean="0"/>
              <a:t> and W</a:t>
            </a:r>
            <a:r>
              <a:rPr lang="en-US" baseline="-25000" dirty="0" smtClean="0"/>
              <a:t>3</a:t>
            </a:r>
            <a:r>
              <a:rPr lang="en-US" dirty="0" smtClean="0"/>
              <a:t>=W</a:t>
            </a:r>
            <a:r>
              <a:rPr lang="en-US" baseline="-25000" dirty="0" smtClean="0"/>
              <a:t>1</a:t>
            </a:r>
            <a:r>
              <a:rPr lang="en-US" dirty="0" smtClean="0">
                <a:sym typeface="Symbol"/>
              </a:rPr>
              <a:t></a:t>
            </a:r>
            <a:r>
              <a:rPr lang="en-US" dirty="0" smtClean="0"/>
              <a:t>{s} and R</a:t>
            </a:r>
            <a:r>
              <a:rPr lang="en-US" baseline="-25000" dirty="0" smtClean="0"/>
              <a:t>2</a:t>
            </a:r>
            <a:r>
              <a:rPr lang="en-US" dirty="0">
                <a:sym typeface="Symbol"/>
              </a:rPr>
              <a:t> </a:t>
            </a:r>
            <a:r>
              <a:rPr lang="en-US" dirty="0" smtClean="0">
                <a:sym typeface="Symbol"/>
              </a:rPr>
              <a:t>   </a:t>
            </a:r>
            <a:r>
              <a:rPr lang="en-US" dirty="0" smtClean="0"/>
              <a:t>R</a:t>
            </a:r>
            <a:r>
              <a:rPr lang="en-US" baseline="-25000" dirty="0" smtClean="0"/>
              <a:t>1</a:t>
            </a:r>
            <a:r>
              <a:rPr lang="en-US" dirty="0">
                <a:sym typeface="Symbol"/>
              </a:rPr>
              <a:t> </a:t>
            </a:r>
            <a:r>
              <a:rPr lang="en-US" dirty="0" smtClean="0">
                <a:sym typeface="Symbol"/>
              </a:rPr>
              <a:t>    </a:t>
            </a:r>
            <a:r>
              <a:rPr lang="en-US" dirty="0" smtClean="0"/>
              <a:t>R</a:t>
            </a:r>
            <a:r>
              <a:rPr lang="en-US" baseline="-25000" dirty="0" smtClean="0"/>
              <a:t>3</a:t>
            </a:r>
            <a:r>
              <a:rPr lang="en-US" dirty="0" smtClean="0"/>
              <a:t> </a:t>
            </a:r>
            <a:r>
              <a:rPr lang="en-US" dirty="0" smtClean="0">
                <a:sym typeface="Symbol"/>
              </a:rPr>
              <a:t>then</a:t>
            </a:r>
          </a:p>
          <a:p>
            <a:pPr lvl="2" algn="just"/>
            <a:r>
              <a:rPr lang="en-US" dirty="0" smtClean="0">
                <a:sym typeface="Symbol"/>
              </a:rPr>
              <a:t>ALLOW</a:t>
            </a:r>
          </a:p>
          <a:p>
            <a:pPr lvl="1" algn="just"/>
            <a:r>
              <a:rPr lang="en-US" dirty="0" smtClean="0">
                <a:sym typeface="Symbol"/>
              </a:rPr>
              <a:t>Else</a:t>
            </a:r>
          </a:p>
          <a:p>
            <a:pPr lvl="2" algn="just"/>
            <a:r>
              <a:rPr lang="en-US" dirty="0" smtClean="0">
                <a:sym typeface="Symbol"/>
              </a:rPr>
              <a:t>DENY</a:t>
            </a:r>
          </a:p>
          <a:p>
            <a:pPr algn="just"/>
            <a:r>
              <a:rPr lang="en-US" u="sng" dirty="0">
                <a:sym typeface="Symbol"/>
              </a:rPr>
              <a:t>POSSIBLE</a:t>
            </a:r>
            <a:r>
              <a:rPr lang="en-US" dirty="0">
                <a:sym typeface="Symbol"/>
              </a:rPr>
              <a:t> state change (label of </a:t>
            </a:r>
            <a:r>
              <a:rPr lang="en-US" dirty="0" smtClean="0">
                <a:sym typeface="Symbol"/>
              </a:rPr>
              <a:t>o </a:t>
            </a:r>
            <a:r>
              <a:rPr lang="en-US" dirty="0">
                <a:sym typeface="Symbol"/>
              </a:rPr>
              <a:t>may change)</a:t>
            </a:r>
            <a:endParaRPr lang="en-IN" dirty="0"/>
          </a:p>
        </p:txBody>
      </p:sp>
      <p:sp>
        <p:nvSpPr>
          <p:cNvPr id="4" name="Rectangular Callout 3"/>
          <p:cNvSpPr/>
          <p:nvPr/>
        </p:nvSpPr>
        <p:spPr>
          <a:xfrm>
            <a:off x="2971800" y="2362200"/>
            <a:ext cx="1981200" cy="612648"/>
          </a:xfrm>
          <a:prstGeom prst="wedgeRectCallout">
            <a:avLst>
              <a:gd name="adj1" fmla="val -20134"/>
              <a:gd name="adj2" fmla="val 1054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 can read o</a:t>
            </a:r>
            <a:endParaRPr lang="en-IN" sz="2400" dirty="0">
              <a:solidFill>
                <a:schemeClr val="tx1"/>
              </a:solidFill>
            </a:endParaRPr>
          </a:p>
        </p:txBody>
      </p:sp>
      <p:sp>
        <p:nvSpPr>
          <p:cNvPr id="5" name="Rectangular Callout 4"/>
          <p:cNvSpPr/>
          <p:nvPr/>
        </p:nvSpPr>
        <p:spPr>
          <a:xfrm>
            <a:off x="4357255" y="2133600"/>
            <a:ext cx="2971800" cy="760476"/>
          </a:xfrm>
          <a:prstGeom prst="wedgeRectCallout">
            <a:avLst>
              <a:gd name="adj1" fmla="val -20134"/>
              <a:gd name="adj2" fmla="val 1054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relabelling does not impact ownership</a:t>
            </a:r>
            <a:endParaRPr lang="en-IN" sz="2400" dirty="0">
              <a:solidFill>
                <a:schemeClr val="tx1"/>
              </a:solidFill>
            </a:endParaRPr>
          </a:p>
        </p:txBody>
      </p:sp>
      <p:sp>
        <p:nvSpPr>
          <p:cNvPr id="6" name="Rectangular Callout 5"/>
          <p:cNvSpPr/>
          <p:nvPr/>
        </p:nvSpPr>
        <p:spPr>
          <a:xfrm>
            <a:off x="4724401" y="1752600"/>
            <a:ext cx="5943599" cy="760476"/>
          </a:xfrm>
          <a:prstGeom prst="wedgeRectCallout">
            <a:avLst>
              <a:gd name="adj1" fmla="val -8479"/>
              <a:gd name="adj2" fmla="val 160121"/>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current information of s has been influenced by all the subjects that influenced o</a:t>
            </a:r>
            <a:endParaRPr lang="en-IN" sz="2400" dirty="0">
              <a:solidFill>
                <a:schemeClr val="tx1"/>
              </a:solidFill>
            </a:endParaRPr>
          </a:p>
        </p:txBody>
      </p:sp>
      <p:sp>
        <p:nvSpPr>
          <p:cNvPr id="7" name="Rectangular Callout 6"/>
          <p:cNvSpPr/>
          <p:nvPr/>
        </p:nvSpPr>
        <p:spPr>
          <a:xfrm>
            <a:off x="4572001" y="1447800"/>
            <a:ext cx="6095999" cy="760476"/>
          </a:xfrm>
          <a:prstGeom prst="wedgeRectCallout">
            <a:avLst>
              <a:gd name="adj1" fmla="val 22711"/>
              <a:gd name="adj2" fmla="val 200201"/>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 and all subjects that influenced the current information of s have influenced the relabelling</a:t>
            </a:r>
            <a:endParaRPr lang="en-IN" sz="2400" dirty="0">
              <a:solidFill>
                <a:schemeClr val="tx1"/>
              </a:solidFill>
            </a:endParaRPr>
          </a:p>
        </p:txBody>
      </p:sp>
      <p:sp>
        <p:nvSpPr>
          <p:cNvPr id="8" name="Rectangular Callout 7"/>
          <p:cNvSpPr/>
          <p:nvPr/>
        </p:nvSpPr>
        <p:spPr>
          <a:xfrm>
            <a:off x="1496290" y="2161310"/>
            <a:ext cx="9220200" cy="760476"/>
          </a:xfrm>
          <a:prstGeom prst="wedgeRectCallout">
            <a:avLst>
              <a:gd name="adj1" fmla="val -21486"/>
              <a:gd name="adj2" fmla="val 149191"/>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all subjects that can access the relabelled object, could have accessed all the information that s has accessed so far, and the original object</a:t>
            </a:r>
            <a:endParaRPr lang="en-IN" sz="2400" dirty="0">
              <a:solidFill>
                <a:schemeClr val="tx1"/>
              </a:solidFil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1983339532"/>
              </p:ext>
            </p:extLst>
          </p:nvPr>
        </p:nvGraphicFramePr>
        <p:xfrm>
          <a:off x="3657600" y="3657601"/>
          <a:ext cx="457200" cy="462001"/>
        </p:xfrm>
        <a:graphic>
          <a:graphicData uri="http://schemas.openxmlformats.org/presentationml/2006/ole">
            <mc:AlternateContent xmlns:mc="http://schemas.openxmlformats.org/markup-compatibility/2006">
              <mc:Choice xmlns:v="urn:schemas-microsoft-com:vml" Requires="v">
                <p:oleObj spid="_x0000_s3081" name="Equation" r:id="rId3" imgW="152400" imgH="177800" progId="Equation.3">
                  <p:embed/>
                </p:oleObj>
              </mc:Choice>
              <mc:Fallback>
                <p:oleObj name="Equation" r:id="rId3" imgW="152400" imgH="177800" progId="Equation.3">
                  <p:embed/>
                  <p:pic>
                    <p:nvPicPr>
                      <p:cNvPr id="0" name=""/>
                      <p:cNvPicPr/>
                      <p:nvPr/>
                    </p:nvPicPr>
                    <p:blipFill>
                      <a:blip r:embed="rId4"/>
                      <a:stretch>
                        <a:fillRect/>
                      </a:stretch>
                    </p:blipFill>
                    <p:spPr>
                      <a:xfrm>
                        <a:off x="3657600" y="3657601"/>
                        <a:ext cx="457200" cy="462001"/>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172420543"/>
              </p:ext>
            </p:extLst>
          </p:nvPr>
        </p:nvGraphicFramePr>
        <p:xfrm>
          <a:off x="4419600" y="3657601"/>
          <a:ext cx="396000" cy="462001"/>
        </p:xfrm>
        <a:graphic>
          <a:graphicData uri="http://schemas.openxmlformats.org/presentationml/2006/ole">
            <mc:AlternateContent xmlns:mc="http://schemas.openxmlformats.org/markup-compatibility/2006">
              <mc:Choice xmlns:v="urn:schemas-microsoft-com:vml" Requires="v">
                <p:oleObj spid="_x0000_s3082" name="Equation" r:id="rId5" imgW="152400" imgH="177800" progId="Equation.3">
                  <p:embed/>
                </p:oleObj>
              </mc:Choice>
              <mc:Fallback>
                <p:oleObj name="Equation" r:id="rId5" imgW="152400" imgH="177800" progId="Equation.3">
                  <p:embed/>
                  <p:pic>
                    <p:nvPicPr>
                      <p:cNvPr id="0" name=""/>
                      <p:cNvPicPr/>
                      <p:nvPr/>
                    </p:nvPicPr>
                    <p:blipFill>
                      <a:blip r:embed="rId6"/>
                      <a:stretch>
                        <a:fillRect/>
                      </a:stretch>
                    </p:blipFill>
                    <p:spPr>
                      <a:xfrm>
                        <a:off x="4419600" y="3657601"/>
                        <a:ext cx="396000" cy="462001"/>
                      </a:xfrm>
                      <a:prstGeom prst="rect">
                        <a:avLst/>
                      </a:prstGeom>
                    </p:spPr>
                  </p:pic>
                </p:oleObj>
              </mc:Fallback>
            </mc:AlternateContent>
          </a:graphicData>
        </a:graphic>
      </p:graphicFrame>
    </p:spTree>
    <p:extLst>
      <p:ext uri="{BB962C8B-B14F-4D97-AF65-F5344CB8AC3E}">
        <p14:creationId xmlns:p14="http://schemas.microsoft.com/office/powerpoint/2010/main" val="10998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Comic Sans MS"/>
                <a:cs typeface="Comic Sans MS"/>
              </a:rPr>
              <a:t>Downgrading (Declassifying)</a:t>
            </a:r>
            <a:endParaRPr lang="en-IN" dirty="0">
              <a:solidFill>
                <a:srgbClr val="FF0000"/>
              </a:solidFill>
              <a:latin typeface="Comic Sans MS"/>
              <a:cs typeface="Comic Sans MS"/>
            </a:endParaRPr>
          </a:p>
        </p:txBody>
      </p:sp>
      <p:sp>
        <p:nvSpPr>
          <p:cNvPr id="3" name="Content Placeholder 2"/>
          <p:cNvSpPr>
            <a:spLocks noGrp="1"/>
          </p:cNvSpPr>
          <p:nvPr>
            <p:ph idx="1"/>
          </p:nvPr>
        </p:nvSpPr>
        <p:spPr/>
        <p:txBody>
          <a:bodyPr>
            <a:normAutofit/>
          </a:bodyPr>
          <a:lstStyle/>
          <a:p>
            <a:pPr algn="just"/>
            <a:r>
              <a:rPr lang="en-US" dirty="0" smtClean="0"/>
              <a:t>For practical applications, adding readers (downgrading) to the </a:t>
            </a:r>
            <a:r>
              <a:rPr lang="en-US" dirty="0"/>
              <a:t>result of a computation </a:t>
            </a:r>
            <a:r>
              <a:rPr lang="en-US" dirty="0" smtClean="0"/>
              <a:t>is essential for use by relevant parties</a:t>
            </a:r>
          </a:p>
          <a:p>
            <a:pPr algn="just"/>
            <a:r>
              <a:rPr lang="en-US" dirty="0" smtClean="0"/>
              <a:t>Downgrading rules</a:t>
            </a:r>
          </a:p>
          <a:p>
            <a:pPr lvl="1" algn="just"/>
            <a:r>
              <a:rPr lang="en-US" dirty="0" smtClean="0"/>
              <a:t>only the owner of information may downgrade it</a:t>
            </a:r>
          </a:p>
          <a:p>
            <a:pPr lvl="1" algn="just"/>
            <a:r>
              <a:rPr lang="en-US" dirty="0" smtClean="0"/>
              <a:t>if a single source is responsible for the information, then readers that can be added is unrestricted</a:t>
            </a:r>
          </a:p>
          <a:p>
            <a:pPr lvl="1" algn="just"/>
            <a:r>
              <a:rPr lang="en-US" dirty="0" smtClean="0"/>
              <a:t>if multiple sources influenced the information, then only those who influenced it may be added as readers</a:t>
            </a:r>
            <a:endParaRPr lang="en-IN" dirty="0"/>
          </a:p>
        </p:txBody>
      </p:sp>
    </p:spTree>
    <p:extLst>
      <p:ext uri="{BB962C8B-B14F-4D97-AF65-F5344CB8AC3E}">
        <p14:creationId xmlns:p14="http://schemas.microsoft.com/office/powerpoint/2010/main" val="42682902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latin typeface="Comic Sans MS"/>
                <a:cs typeface="Comic Sans MS"/>
              </a:rPr>
              <a:t>RWFM permits intuitive specifications with simple access checks</a:t>
            </a:r>
            <a:endParaRPr lang="en-IN" b="1" dirty="0">
              <a:solidFill>
                <a:srgbClr val="FF0000"/>
              </a:solidFill>
              <a:latin typeface="Comic Sans MS"/>
              <a:cs typeface="Comic Sans MS"/>
            </a:endParaRPr>
          </a:p>
        </p:txBody>
      </p:sp>
      <p:sp>
        <p:nvSpPr>
          <p:cNvPr id="3" name="Content Placeholder 2"/>
          <p:cNvSpPr>
            <a:spLocks noGrp="1"/>
          </p:cNvSpPr>
          <p:nvPr>
            <p:ph idx="1"/>
          </p:nvPr>
        </p:nvSpPr>
        <p:spPr/>
        <p:txBody>
          <a:bodyPr/>
          <a:lstStyle/>
          <a:p>
            <a:pPr algn="just"/>
            <a:r>
              <a:rPr lang="en-US" dirty="0" smtClean="0"/>
              <a:t>The above proposition simplifies the access check to </a:t>
            </a:r>
            <a:r>
              <a:rPr lang="en-US" dirty="0" err="1"/>
              <a:t>s</a:t>
            </a:r>
            <a:r>
              <a:rPr lang="en-US" dirty="0" err="1">
                <a:sym typeface="Symbol"/>
              </a:rPr>
              <a:t></a:t>
            </a:r>
            <a:r>
              <a:rPr lang="en-US" dirty="0" err="1"/>
              <a:t>R</a:t>
            </a:r>
            <a:r>
              <a:rPr lang="en-US" dirty="0"/>
              <a:t>(o</a:t>
            </a:r>
            <a:r>
              <a:rPr lang="en-US" dirty="0" smtClean="0"/>
              <a:t>) for subject s to read object o and </a:t>
            </a:r>
            <a:r>
              <a:rPr lang="en-US" dirty="0" err="1"/>
              <a:t>s</a:t>
            </a:r>
            <a:r>
              <a:rPr lang="en-US" dirty="0" err="1" smtClean="0">
                <a:sym typeface="Symbol"/>
              </a:rPr>
              <a:t></a:t>
            </a:r>
            <a:r>
              <a:rPr lang="en-US" dirty="0" err="1" smtClean="0"/>
              <a:t>W</a:t>
            </a:r>
            <a:r>
              <a:rPr lang="en-US" dirty="0" smtClean="0"/>
              <a:t>(o) for subject s to write object o.</a:t>
            </a:r>
            <a:endParaRPr lang="en-IN" dirty="0"/>
          </a:p>
        </p:txBody>
      </p:sp>
    </p:spTree>
    <p:extLst>
      <p:ext uri="{BB962C8B-B14F-4D97-AF65-F5344CB8AC3E}">
        <p14:creationId xmlns:p14="http://schemas.microsoft.com/office/powerpoint/2010/main" val="22875157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latin typeface="Comic Sans MS"/>
                <a:cs typeface="Comic Sans MS"/>
              </a:rPr>
              <a:t>Example-1</a:t>
            </a:r>
            <a:br>
              <a:rPr lang="en-US" b="1" dirty="0" smtClean="0">
                <a:solidFill>
                  <a:srgbClr val="FF0000"/>
                </a:solidFill>
                <a:latin typeface="Comic Sans MS"/>
                <a:cs typeface="Comic Sans MS"/>
              </a:rPr>
            </a:br>
            <a:r>
              <a:rPr lang="en-US" sz="3600" b="1" dirty="0" err="1">
                <a:solidFill>
                  <a:srgbClr val="FF0000"/>
                </a:solidFill>
                <a:latin typeface="Comic Sans MS"/>
                <a:cs typeface="Comic Sans MS"/>
              </a:rPr>
              <a:t>WebTax</a:t>
            </a:r>
            <a:endParaRPr lang="en-IN" sz="3600" b="1" dirty="0">
              <a:solidFill>
                <a:srgbClr val="FF0000"/>
              </a:solidFill>
              <a:latin typeface="Comic Sans MS"/>
              <a:cs typeface="Comic Sans MS"/>
            </a:endParaRPr>
          </a:p>
        </p:txBody>
      </p:sp>
      <p:sp>
        <p:nvSpPr>
          <p:cNvPr id="4" name="Content Placeholder 3"/>
          <p:cNvSpPr>
            <a:spLocks noGrp="1"/>
          </p:cNvSpPr>
          <p:nvPr>
            <p:ph idx="1"/>
          </p:nvPr>
        </p:nvSpPr>
        <p:spPr>
          <a:xfrm>
            <a:off x="1981200" y="1600200"/>
            <a:ext cx="8229600" cy="4724400"/>
          </a:xfrm>
        </p:spPr>
        <p:txBody>
          <a:bodyPr>
            <a:normAutofit/>
          </a:bodyPr>
          <a:lstStyle/>
          <a:p>
            <a:pPr algn="just"/>
            <a:r>
              <a:rPr lang="en-US" dirty="0" smtClean="0"/>
              <a:t>Bob provides </a:t>
            </a:r>
            <a:r>
              <a:rPr lang="en-US" dirty="0"/>
              <a:t>his tax-data </a:t>
            </a:r>
            <a:r>
              <a:rPr lang="en-US" dirty="0" smtClean="0"/>
              <a:t>to a professional tax preparer, who computes </a:t>
            </a:r>
            <a:r>
              <a:rPr lang="en-US" dirty="0"/>
              <a:t>Bob’s final tax </a:t>
            </a:r>
            <a:r>
              <a:rPr lang="en-US" dirty="0" smtClean="0"/>
              <a:t>form using a private database of rules for minimizing the tax payable and returns the final form to Bob</a:t>
            </a:r>
          </a:p>
          <a:p>
            <a:pPr algn="just"/>
            <a:r>
              <a:rPr lang="en-US" dirty="0" smtClean="0"/>
              <a:t>Security requirements</a:t>
            </a:r>
          </a:p>
          <a:p>
            <a:pPr marL="971550" lvl="1" indent="-514350" algn="just">
              <a:buFont typeface="+mj-lt"/>
              <a:buAutoNum type="arabicPeriod"/>
            </a:pPr>
            <a:r>
              <a:rPr lang="en-US" dirty="0" smtClean="0"/>
              <a:t>Bob requires that his tax-data remains confidential</a:t>
            </a:r>
          </a:p>
          <a:p>
            <a:pPr marL="971550" lvl="1" indent="-514350" algn="just">
              <a:buFont typeface="+mj-lt"/>
              <a:buAutoNum type="arabicPeriod"/>
            </a:pPr>
            <a:r>
              <a:rPr lang="en-US" dirty="0" smtClean="0"/>
              <a:t>Preparer requires that his private database remains confidential</a:t>
            </a:r>
            <a:endParaRPr lang="en-IN" dirty="0"/>
          </a:p>
        </p:txBody>
      </p:sp>
    </p:spTree>
    <p:extLst>
      <p:ext uri="{BB962C8B-B14F-4D97-AF65-F5344CB8AC3E}">
        <p14:creationId xmlns:p14="http://schemas.microsoft.com/office/powerpoint/2010/main" val="35039708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p:cNvSpPr>
            <a:spLocks noGrp="1"/>
          </p:cNvSpPr>
          <p:nvPr>
            <p:ph type="title"/>
          </p:nvPr>
        </p:nvSpPr>
        <p:spPr/>
        <p:txBody>
          <a:bodyPr>
            <a:normAutofit/>
          </a:bodyPr>
          <a:lstStyle/>
          <a:p>
            <a:r>
              <a:rPr lang="en-US" b="1" dirty="0">
                <a:solidFill>
                  <a:srgbClr val="FF0000"/>
                </a:solidFill>
                <a:latin typeface="Comic Sans MS"/>
                <a:cs typeface="Comic Sans MS"/>
              </a:rPr>
              <a:t>Example-1</a:t>
            </a:r>
            <a:br>
              <a:rPr lang="en-US" b="1" dirty="0">
                <a:solidFill>
                  <a:srgbClr val="FF0000"/>
                </a:solidFill>
                <a:latin typeface="Comic Sans MS"/>
                <a:cs typeface="Comic Sans MS"/>
              </a:rPr>
            </a:br>
            <a:r>
              <a:rPr lang="en-US" sz="3600" b="1" dirty="0" err="1">
                <a:solidFill>
                  <a:srgbClr val="FF0000"/>
                </a:solidFill>
                <a:latin typeface="Comic Sans MS"/>
                <a:cs typeface="Comic Sans MS"/>
              </a:rPr>
              <a:t>WebTax</a:t>
            </a:r>
            <a:endParaRPr lang="en-IN" b="1" dirty="0">
              <a:solidFill>
                <a:srgbClr val="FF0000"/>
              </a:solidFill>
              <a:latin typeface="Comic Sans MS"/>
              <a:cs typeface="Comic Sans MS"/>
            </a:endParaRPr>
          </a:p>
        </p:txBody>
      </p:sp>
      <p:sp>
        <p:nvSpPr>
          <p:cNvPr id="40" name="TextBox 39"/>
          <p:cNvSpPr txBox="1"/>
          <p:nvPr/>
        </p:nvSpPr>
        <p:spPr>
          <a:xfrm>
            <a:off x="2057400" y="2362201"/>
            <a:ext cx="2144690" cy="646331"/>
          </a:xfrm>
          <a:prstGeom prst="rect">
            <a:avLst/>
          </a:prstGeom>
          <a:noFill/>
        </p:spPr>
        <p:txBody>
          <a:bodyPr wrap="none" rtlCol="0">
            <a:spAutoFit/>
          </a:bodyPr>
          <a:lstStyle/>
          <a:p>
            <a:r>
              <a:rPr lang="en-US" sz="3600" dirty="0"/>
              <a:t>TD</a:t>
            </a:r>
            <a:r>
              <a:rPr lang="en-US" sz="3600" baseline="30000" dirty="0"/>
              <a:t>(B,{B,P},{B})</a:t>
            </a:r>
            <a:endParaRPr lang="en-IN" sz="3600" baseline="30000" dirty="0"/>
          </a:p>
        </p:txBody>
      </p:sp>
      <p:sp>
        <p:nvSpPr>
          <p:cNvPr id="41" name="TextBox 40"/>
          <p:cNvSpPr txBox="1"/>
          <p:nvPr/>
        </p:nvSpPr>
        <p:spPr>
          <a:xfrm>
            <a:off x="2057401" y="4001870"/>
            <a:ext cx="1882567" cy="646331"/>
          </a:xfrm>
          <a:prstGeom prst="rect">
            <a:avLst/>
          </a:prstGeom>
          <a:noFill/>
        </p:spPr>
        <p:txBody>
          <a:bodyPr wrap="none" rtlCol="0">
            <a:spAutoFit/>
          </a:bodyPr>
          <a:lstStyle/>
          <a:p>
            <a:r>
              <a:rPr lang="en-US" sz="3600" dirty="0"/>
              <a:t>DB</a:t>
            </a:r>
            <a:r>
              <a:rPr lang="en-US" sz="3600" baseline="30000" dirty="0"/>
              <a:t>(P,{P},{P})</a:t>
            </a:r>
            <a:endParaRPr lang="en-IN" sz="3600" baseline="30000" dirty="0"/>
          </a:p>
        </p:txBody>
      </p:sp>
      <p:sp>
        <p:nvSpPr>
          <p:cNvPr id="42" name="TextBox 41"/>
          <p:cNvSpPr txBox="1"/>
          <p:nvPr/>
        </p:nvSpPr>
        <p:spPr>
          <a:xfrm>
            <a:off x="5209124" y="3087470"/>
            <a:ext cx="1953676" cy="646331"/>
          </a:xfrm>
          <a:prstGeom prst="rect">
            <a:avLst/>
          </a:prstGeom>
          <a:noFill/>
        </p:spPr>
        <p:txBody>
          <a:bodyPr wrap="none" rtlCol="0">
            <a:spAutoFit/>
          </a:bodyPr>
          <a:lstStyle/>
          <a:p>
            <a:r>
              <a:rPr lang="en-US" sz="3600" dirty="0"/>
              <a:t>IR</a:t>
            </a:r>
            <a:r>
              <a:rPr lang="en-US" sz="3600" baseline="30000" dirty="0"/>
              <a:t>(P,{P},{B,P})</a:t>
            </a:r>
            <a:endParaRPr lang="en-IN" sz="3600" baseline="30000" dirty="0"/>
          </a:p>
        </p:txBody>
      </p:sp>
      <p:sp>
        <p:nvSpPr>
          <p:cNvPr id="43" name="TextBox 42"/>
          <p:cNvSpPr txBox="1"/>
          <p:nvPr/>
        </p:nvSpPr>
        <p:spPr>
          <a:xfrm>
            <a:off x="8153401" y="3087470"/>
            <a:ext cx="2249205" cy="646331"/>
          </a:xfrm>
          <a:prstGeom prst="rect">
            <a:avLst/>
          </a:prstGeom>
          <a:noFill/>
        </p:spPr>
        <p:txBody>
          <a:bodyPr wrap="none" rtlCol="0">
            <a:spAutoFit/>
          </a:bodyPr>
          <a:lstStyle/>
          <a:p>
            <a:r>
              <a:rPr lang="en-US" sz="3600" dirty="0"/>
              <a:t>FF</a:t>
            </a:r>
            <a:r>
              <a:rPr lang="en-US" sz="3600" baseline="30000" dirty="0"/>
              <a:t>(P,{B,P},{B,P})</a:t>
            </a:r>
            <a:endParaRPr lang="en-IN" sz="3600" baseline="30000" dirty="0"/>
          </a:p>
        </p:txBody>
      </p:sp>
      <p:cxnSp>
        <p:nvCxnSpPr>
          <p:cNvPr id="45" name="Straight Arrow Connector 44"/>
          <p:cNvCxnSpPr>
            <a:stCxn id="40" idx="3"/>
            <a:endCxn id="42" idx="1"/>
          </p:cNvCxnSpPr>
          <p:nvPr/>
        </p:nvCxnSpPr>
        <p:spPr>
          <a:xfrm>
            <a:off x="4202090" y="2685367"/>
            <a:ext cx="1007034" cy="72526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1" idx="3"/>
            <a:endCxn id="42" idx="1"/>
          </p:cNvCxnSpPr>
          <p:nvPr/>
        </p:nvCxnSpPr>
        <p:spPr>
          <a:xfrm flipV="1">
            <a:off x="3939968" y="3410635"/>
            <a:ext cx="1269157" cy="914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2" idx="3"/>
            <a:endCxn id="43" idx="1"/>
          </p:cNvCxnSpPr>
          <p:nvPr/>
        </p:nvCxnSpPr>
        <p:spPr>
          <a:xfrm>
            <a:off x="7162800" y="3410635"/>
            <a:ext cx="990600" cy="0"/>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aphicFrame>
        <p:nvGraphicFramePr>
          <p:cNvPr id="51" name="Table 50"/>
          <p:cNvGraphicFramePr>
            <a:graphicFrameLocks noGrp="1"/>
          </p:cNvGraphicFramePr>
          <p:nvPr>
            <p:extLst>
              <p:ext uri="{D42A27DB-BD31-4B8C-83A1-F6EECF244321}">
                <p14:modId xmlns:p14="http://schemas.microsoft.com/office/powerpoint/2010/main" val="1397134026"/>
              </p:ext>
            </p:extLst>
          </p:nvPr>
        </p:nvGraphicFramePr>
        <p:xfrm>
          <a:off x="1558636" y="5364480"/>
          <a:ext cx="9067801" cy="1112520"/>
        </p:xfrm>
        <a:graphic>
          <a:graphicData uri="http://schemas.openxmlformats.org/drawingml/2006/table">
            <a:tbl>
              <a:tblPr>
                <a:tableStyleId>{9D7B26C5-4107-4FEC-AEDC-1716B250A1EF}</a:tableStyleId>
              </a:tblPr>
              <a:tblGrid>
                <a:gridCol w="637951"/>
                <a:gridCol w="4391249"/>
                <a:gridCol w="654831"/>
                <a:gridCol w="3383770"/>
              </a:tblGrid>
              <a:tr h="370840">
                <a:tc>
                  <a:txBody>
                    <a:bodyPr/>
                    <a:lstStyle/>
                    <a:p>
                      <a:r>
                        <a:rPr lang="en-US" dirty="0" smtClean="0"/>
                        <a:t>TD</a:t>
                      </a:r>
                      <a:endParaRPr lang="en-IN" dirty="0"/>
                    </a:p>
                  </a:txBody>
                  <a:tcPr/>
                </a:tc>
                <a:tc>
                  <a:txBody>
                    <a:bodyPr/>
                    <a:lstStyle/>
                    <a:p>
                      <a:r>
                        <a:rPr lang="en-US" dirty="0" smtClean="0"/>
                        <a:t>Tax-data</a:t>
                      </a:r>
                      <a:endParaRPr lang="en-IN" dirty="0"/>
                    </a:p>
                  </a:txBody>
                  <a:tcPr/>
                </a:tc>
                <a:tc>
                  <a:txBody>
                    <a:bodyPr/>
                    <a:lstStyle/>
                    <a:p>
                      <a:r>
                        <a:rPr lang="en-US" dirty="0" smtClean="0"/>
                        <a:t>IR</a:t>
                      </a:r>
                      <a:endParaRPr lang="en-IN" dirty="0"/>
                    </a:p>
                  </a:txBody>
                  <a:tcPr/>
                </a:tc>
                <a:tc>
                  <a:txBody>
                    <a:bodyPr/>
                    <a:lstStyle/>
                    <a:p>
                      <a:r>
                        <a:rPr lang="en-US" dirty="0" smtClean="0"/>
                        <a:t>Intermediate results</a:t>
                      </a:r>
                      <a:endParaRPr lang="en-IN" dirty="0"/>
                    </a:p>
                  </a:txBody>
                  <a:tcPr/>
                </a:tc>
              </a:tr>
              <a:tr h="370840">
                <a:tc>
                  <a:txBody>
                    <a:bodyPr/>
                    <a:lstStyle/>
                    <a:p>
                      <a:r>
                        <a:rPr lang="en-US" dirty="0" smtClean="0"/>
                        <a:t>DB</a:t>
                      </a:r>
                      <a:endParaRPr lang="en-IN" dirty="0"/>
                    </a:p>
                  </a:txBody>
                  <a:tcPr/>
                </a:tc>
                <a:tc>
                  <a:txBody>
                    <a:bodyPr/>
                    <a:lstStyle/>
                    <a:p>
                      <a:r>
                        <a:rPr lang="en-US" dirty="0" smtClean="0"/>
                        <a:t>Database of tax optimization</a:t>
                      </a:r>
                      <a:r>
                        <a:rPr lang="en-US" baseline="0" dirty="0" smtClean="0"/>
                        <a:t> rules</a:t>
                      </a:r>
                      <a:endParaRPr lang="en-IN" dirty="0"/>
                    </a:p>
                  </a:txBody>
                  <a:tcPr/>
                </a:tc>
                <a:tc>
                  <a:txBody>
                    <a:bodyPr/>
                    <a:lstStyle/>
                    <a:p>
                      <a:r>
                        <a:rPr lang="en-US" dirty="0" smtClean="0"/>
                        <a:t>FF</a:t>
                      </a:r>
                      <a:endParaRPr lang="en-IN" dirty="0"/>
                    </a:p>
                  </a:txBody>
                  <a:tcPr/>
                </a:tc>
                <a:tc>
                  <a:txBody>
                    <a:bodyPr/>
                    <a:lstStyle/>
                    <a:p>
                      <a:r>
                        <a:rPr lang="en-US" dirty="0" smtClean="0"/>
                        <a:t>Final tax form</a:t>
                      </a:r>
                      <a:endParaRPr lang="en-IN" dirty="0"/>
                    </a:p>
                  </a:txBody>
                  <a:tcPr/>
                </a:tc>
              </a:tr>
              <a:tr h="370840">
                <a:tc>
                  <a:txBody>
                    <a:bodyPr/>
                    <a:lstStyle/>
                    <a:p>
                      <a:endParaRPr lang="en-IN" dirty="0"/>
                    </a:p>
                  </a:txBody>
                  <a:tcPr/>
                </a:tc>
                <a:tc>
                  <a:txBody>
                    <a:bodyPr/>
                    <a:lstStyle/>
                    <a:p>
                      <a:r>
                        <a:rPr lang="en-US" dirty="0" smtClean="0"/>
                        <a:t>Flows-to</a:t>
                      </a:r>
                      <a:endParaRPr lang="en-IN" dirty="0"/>
                    </a:p>
                  </a:txBody>
                  <a:tcPr/>
                </a:tc>
                <a:tc>
                  <a:txBody>
                    <a:bodyPr/>
                    <a:lstStyle/>
                    <a:p>
                      <a:endParaRPr lang="en-IN" dirty="0"/>
                    </a:p>
                  </a:txBody>
                  <a:tcPr/>
                </a:tc>
                <a:tc>
                  <a:txBody>
                    <a:bodyPr/>
                    <a:lstStyle/>
                    <a:p>
                      <a:r>
                        <a:rPr lang="en-US" dirty="0" smtClean="0"/>
                        <a:t>Downgraded-to</a:t>
                      </a:r>
                      <a:endParaRPr lang="en-IN" dirty="0"/>
                    </a:p>
                  </a:txBody>
                  <a:tcPr/>
                </a:tc>
              </a:tr>
            </a:tbl>
          </a:graphicData>
        </a:graphic>
      </p:graphicFrame>
      <p:cxnSp>
        <p:nvCxnSpPr>
          <p:cNvPr id="53" name="Straight Arrow Connector 52"/>
          <p:cNvCxnSpPr/>
          <p:nvPr/>
        </p:nvCxnSpPr>
        <p:spPr>
          <a:xfrm>
            <a:off x="1676400" y="6289965"/>
            <a:ext cx="381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6705600" y="6289965"/>
            <a:ext cx="381000" cy="0"/>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2984829" y="2286001"/>
            <a:ext cx="582717" cy="6463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Oval 55"/>
          <p:cNvSpPr/>
          <p:nvPr/>
        </p:nvSpPr>
        <p:spPr>
          <a:xfrm>
            <a:off x="8943111" y="3011270"/>
            <a:ext cx="582717" cy="6463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Oval 56"/>
          <p:cNvSpPr/>
          <p:nvPr/>
        </p:nvSpPr>
        <p:spPr>
          <a:xfrm>
            <a:off x="2944090" y="3916325"/>
            <a:ext cx="381000" cy="662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8" name="TextBox 57"/>
          <p:cNvSpPr txBox="1"/>
          <p:nvPr/>
        </p:nvSpPr>
        <p:spPr>
          <a:xfrm>
            <a:off x="3102697" y="1828801"/>
            <a:ext cx="340158" cy="461665"/>
          </a:xfrm>
          <a:prstGeom prst="rect">
            <a:avLst/>
          </a:prstGeom>
          <a:noFill/>
        </p:spPr>
        <p:txBody>
          <a:bodyPr wrap="none" rtlCol="0">
            <a:spAutoFit/>
          </a:bodyPr>
          <a:lstStyle/>
          <a:p>
            <a:r>
              <a:rPr lang="en-US" sz="2400" b="1" dirty="0"/>
              <a:t>1</a:t>
            </a:r>
            <a:endParaRPr lang="en-IN" b="1" dirty="0"/>
          </a:p>
        </p:txBody>
      </p:sp>
      <p:sp>
        <p:nvSpPr>
          <p:cNvPr id="59" name="TextBox 58"/>
          <p:cNvSpPr txBox="1"/>
          <p:nvPr/>
        </p:nvSpPr>
        <p:spPr>
          <a:xfrm>
            <a:off x="2971800" y="3424536"/>
            <a:ext cx="340158" cy="461665"/>
          </a:xfrm>
          <a:prstGeom prst="rect">
            <a:avLst/>
          </a:prstGeom>
          <a:noFill/>
        </p:spPr>
        <p:txBody>
          <a:bodyPr wrap="none" rtlCol="0">
            <a:spAutoFit/>
          </a:bodyPr>
          <a:lstStyle/>
          <a:p>
            <a:r>
              <a:rPr lang="en-US" sz="2400" b="1" dirty="0"/>
              <a:t>2</a:t>
            </a:r>
            <a:endParaRPr lang="en-IN" b="1" dirty="0"/>
          </a:p>
        </p:txBody>
      </p:sp>
      <p:sp>
        <p:nvSpPr>
          <p:cNvPr id="60" name="TextBox 59"/>
          <p:cNvSpPr txBox="1"/>
          <p:nvPr/>
        </p:nvSpPr>
        <p:spPr>
          <a:xfrm>
            <a:off x="8949202" y="2510136"/>
            <a:ext cx="655949" cy="461665"/>
          </a:xfrm>
          <a:prstGeom prst="rect">
            <a:avLst/>
          </a:prstGeom>
          <a:noFill/>
        </p:spPr>
        <p:txBody>
          <a:bodyPr wrap="none" rtlCol="0">
            <a:spAutoFit/>
          </a:bodyPr>
          <a:lstStyle/>
          <a:p>
            <a:r>
              <a:rPr lang="en-US" sz="2400" b="1" dirty="0"/>
              <a:t>1,2’</a:t>
            </a:r>
            <a:endParaRPr lang="en-IN" b="1" dirty="0"/>
          </a:p>
        </p:txBody>
      </p:sp>
      <p:sp>
        <p:nvSpPr>
          <p:cNvPr id="61" name="Oval 60"/>
          <p:cNvSpPr/>
          <p:nvPr/>
        </p:nvSpPr>
        <p:spPr>
          <a:xfrm>
            <a:off x="5929745" y="2995000"/>
            <a:ext cx="381000" cy="662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2" name="TextBox 61"/>
          <p:cNvSpPr txBox="1"/>
          <p:nvPr/>
        </p:nvSpPr>
        <p:spPr>
          <a:xfrm>
            <a:off x="5825002" y="2503211"/>
            <a:ext cx="575799" cy="461665"/>
          </a:xfrm>
          <a:prstGeom prst="rect">
            <a:avLst/>
          </a:prstGeom>
          <a:noFill/>
        </p:spPr>
        <p:txBody>
          <a:bodyPr wrap="none" rtlCol="0">
            <a:spAutoFit/>
          </a:bodyPr>
          <a:lstStyle/>
          <a:p>
            <a:r>
              <a:rPr lang="en-US" sz="2400" b="1" dirty="0"/>
              <a:t>1,2</a:t>
            </a:r>
            <a:endParaRPr lang="en-IN" b="1" dirty="0"/>
          </a:p>
        </p:txBody>
      </p:sp>
    </p:spTree>
    <p:extLst>
      <p:ext uri="{BB962C8B-B14F-4D97-AF65-F5344CB8AC3E}">
        <p14:creationId xmlns:p14="http://schemas.microsoft.com/office/powerpoint/2010/main" val="426083057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latin typeface="Comic Sans MS"/>
                <a:cs typeface="Comic Sans MS"/>
              </a:rPr>
              <a:t>Example-1</a:t>
            </a:r>
            <a:br>
              <a:rPr lang="en-US" b="1" dirty="0" smtClean="0">
                <a:solidFill>
                  <a:srgbClr val="FF0000"/>
                </a:solidFill>
                <a:latin typeface="Comic Sans MS"/>
                <a:cs typeface="Comic Sans MS"/>
              </a:rPr>
            </a:br>
            <a:r>
              <a:rPr lang="en-US" sz="3600" b="1" dirty="0" err="1">
                <a:solidFill>
                  <a:srgbClr val="FF0000"/>
                </a:solidFill>
                <a:latin typeface="Comic Sans MS"/>
                <a:cs typeface="Comic Sans MS"/>
              </a:rPr>
              <a:t>WebTax</a:t>
            </a:r>
            <a:endParaRPr lang="en-IN" b="1" dirty="0">
              <a:solidFill>
                <a:srgbClr val="FF0000"/>
              </a:solidFill>
              <a:latin typeface="Comic Sans MS"/>
              <a:cs typeface="Comic Sans MS"/>
            </a:endParaRPr>
          </a:p>
        </p:txBody>
      </p:sp>
      <p:sp>
        <p:nvSpPr>
          <p:cNvPr id="4" name="Content Placeholder 3"/>
          <p:cNvSpPr>
            <a:spLocks noGrp="1"/>
          </p:cNvSpPr>
          <p:nvPr>
            <p:ph idx="1"/>
          </p:nvPr>
        </p:nvSpPr>
        <p:spPr>
          <a:xfrm>
            <a:off x="1981200" y="4876800"/>
            <a:ext cx="8229600" cy="1752600"/>
          </a:xfrm>
        </p:spPr>
        <p:txBody>
          <a:bodyPr>
            <a:normAutofit fontScale="85000" lnSpcReduction="20000"/>
          </a:bodyPr>
          <a:lstStyle/>
          <a:p>
            <a:pPr algn="just"/>
            <a:r>
              <a:rPr lang="en-US" u="sng" dirty="0"/>
              <a:t>DLM label format</a:t>
            </a:r>
            <a:r>
              <a:rPr lang="en-US" dirty="0"/>
              <a:t>: policies separated by ‘;’, where each policy is of the form ‘owner: readers’</a:t>
            </a:r>
          </a:p>
          <a:p>
            <a:pPr algn="just"/>
            <a:r>
              <a:rPr lang="en-US" u="sng" dirty="0"/>
              <a:t>DC label format</a:t>
            </a:r>
            <a:r>
              <a:rPr lang="en-US" dirty="0"/>
              <a:t>: ‘readers, writers’, where readers control confidentiality, writers control integrity</a:t>
            </a:r>
          </a:p>
          <a:p>
            <a:pPr algn="just"/>
            <a:r>
              <a:rPr lang="en-US" u="sng" dirty="0"/>
              <a:t>RWFM label format</a:t>
            </a:r>
            <a:r>
              <a:rPr lang="en-US" dirty="0"/>
              <a:t>: ‘owner, readers, writers’</a:t>
            </a:r>
            <a:endParaRPr lang="en-IN" dirty="0"/>
          </a:p>
        </p:txBody>
      </p:sp>
      <p:graphicFrame>
        <p:nvGraphicFramePr>
          <p:cNvPr id="3" name="Table 2"/>
          <p:cNvGraphicFramePr>
            <a:graphicFrameLocks noGrp="1"/>
          </p:cNvGraphicFramePr>
          <p:nvPr>
            <p:extLst>
              <p:ext uri="{D42A27DB-BD31-4B8C-83A1-F6EECF244321}">
                <p14:modId xmlns:p14="http://schemas.microsoft.com/office/powerpoint/2010/main" val="335187663"/>
              </p:ext>
            </p:extLst>
          </p:nvPr>
        </p:nvGraphicFramePr>
        <p:xfrm>
          <a:off x="1962086" y="1600200"/>
          <a:ext cx="8172514" cy="2895600"/>
        </p:xfrm>
        <a:graphic>
          <a:graphicData uri="http://schemas.openxmlformats.org/drawingml/2006/table">
            <a:tbl>
              <a:tblPr firstRow="1" bandRow="1">
                <a:tableStyleId>{5C22544A-7EE6-4342-B048-85BDC9FD1C3A}</a:tableStyleId>
              </a:tblPr>
              <a:tblGrid>
                <a:gridCol w="1524000"/>
                <a:gridCol w="1997393"/>
                <a:gridCol w="2015236"/>
                <a:gridCol w="2635885"/>
              </a:tblGrid>
              <a:tr h="370840">
                <a:tc>
                  <a:txBody>
                    <a:bodyPr/>
                    <a:lstStyle/>
                    <a:p>
                      <a:endParaRPr lang="en-IN" sz="3200" dirty="0"/>
                    </a:p>
                  </a:txBody>
                  <a:tcPr/>
                </a:tc>
                <a:tc>
                  <a:txBody>
                    <a:bodyPr/>
                    <a:lstStyle/>
                    <a:p>
                      <a:pPr algn="ctr"/>
                      <a:r>
                        <a:rPr lang="en-US" sz="3200" dirty="0" smtClean="0"/>
                        <a:t>DLM</a:t>
                      </a:r>
                      <a:endParaRPr lang="en-IN" sz="3200" dirty="0"/>
                    </a:p>
                  </a:txBody>
                  <a:tcPr/>
                </a:tc>
                <a:tc>
                  <a:txBody>
                    <a:bodyPr/>
                    <a:lstStyle/>
                    <a:p>
                      <a:pPr algn="ctr"/>
                      <a:r>
                        <a:rPr lang="en-US" sz="3200" dirty="0" smtClean="0"/>
                        <a:t>DC</a:t>
                      </a:r>
                      <a:endParaRPr lang="en-IN" sz="3200" dirty="0"/>
                    </a:p>
                  </a:txBody>
                  <a:tcPr/>
                </a:tc>
                <a:tc>
                  <a:txBody>
                    <a:bodyPr/>
                    <a:lstStyle/>
                    <a:p>
                      <a:pPr algn="ctr"/>
                      <a:r>
                        <a:rPr lang="en-US" sz="3200" dirty="0" smtClean="0"/>
                        <a:t>RWFM</a:t>
                      </a:r>
                      <a:endParaRPr lang="en-IN" sz="3200" dirty="0"/>
                    </a:p>
                  </a:txBody>
                  <a:tcPr/>
                </a:tc>
              </a:tr>
              <a:tr h="370840">
                <a:tc>
                  <a:txBody>
                    <a:bodyPr/>
                    <a:lstStyle/>
                    <a:p>
                      <a:pPr algn="ctr"/>
                      <a:r>
                        <a:rPr lang="en-US" sz="3200" b="1" dirty="0" smtClean="0"/>
                        <a:t>TD</a:t>
                      </a:r>
                      <a:endParaRPr lang="en-IN" sz="3200" b="1" dirty="0"/>
                    </a:p>
                  </a:txBody>
                  <a:tcPr/>
                </a:tc>
                <a:tc>
                  <a:txBody>
                    <a:bodyPr/>
                    <a:lstStyle/>
                    <a:p>
                      <a:pPr algn="just"/>
                      <a:r>
                        <a:rPr lang="en-US" sz="3200" dirty="0" smtClean="0"/>
                        <a:t>{B: B}</a:t>
                      </a:r>
                      <a:endParaRPr lang="en-IN" sz="3200" dirty="0"/>
                    </a:p>
                  </a:txBody>
                  <a:tcPr/>
                </a:tc>
                <a:tc>
                  <a:txBody>
                    <a:bodyPr/>
                    <a:lstStyle/>
                    <a:p>
                      <a:pPr algn="just"/>
                      <a:r>
                        <a:rPr lang="en-US" sz="3200" dirty="0" smtClean="0"/>
                        <a:t>(B, B)</a:t>
                      </a:r>
                      <a:endParaRPr lang="en-IN" sz="3200" dirty="0"/>
                    </a:p>
                  </a:txBody>
                  <a:tcPr/>
                </a:tc>
                <a:tc>
                  <a:txBody>
                    <a:bodyPr/>
                    <a:lstStyle/>
                    <a:p>
                      <a:pPr algn="just"/>
                      <a:r>
                        <a:rPr lang="en-US" sz="3200" dirty="0" smtClean="0"/>
                        <a:t>(B, {B,P}, {B})</a:t>
                      </a:r>
                      <a:endParaRPr lang="en-IN" sz="3200" dirty="0"/>
                    </a:p>
                  </a:txBody>
                  <a:tcPr/>
                </a:tc>
              </a:tr>
              <a:tr h="370840">
                <a:tc>
                  <a:txBody>
                    <a:bodyPr/>
                    <a:lstStyle/>
                    <a:p>
                      <a:pPr algn="ctr"/>
                      <a:r>
                        <a:rPr lang="en-US" sz="3200" b="1" dirty="0" smtClean="0"/>
                        <a:t>DB</a:t>
                      </a:r>
                      <a:endParaRPr lang="en-IN" sz="3200" b="1" dirty="0"/>
                    </a:p>
                  </a:txBody>
                  <a:tcPr/>
                </a:tc>
                <a:tc>
                  <a:txBody>
                    <a:bodyPr/>
                    <a:lstStyle/>
                    <a:p>
                      <a:pPr algn="just"/>
                      <a:r>
                        <a:rPr lang="en-US" sz="3200" dirty="0" smtClean="0"/>
                        <a:t>{P: P}</a:t>
                      </a:r>
                      <a:endParaRPr lang="en-IN" sz="3200" dirty="0"/>
                    </a:p>
                  </a:txBody>
                  <a:tcPr/>
                </a:tc>
                <a:tc>
                  <a:txBody>
                    <a:bodyPr/>
                    <a:lstStyle/>
                    <a:p>
                      <a:pPr algn="just"/>
                      <a:r>
                        <a:rPr lang="en-US" sz="3200" dirty="0" smtClean="0"/>
                        <a:t>(P, P)</a:t>
                      </a:r>
                      <a:endParaRPr lang="en-IN" sz="3200" dirty="0"/>
                    </a:p>
                  </a:txBody>
                  <a:tcPr/>
                </a:tc>
                <a:tc>
                  <a:txBody>
                    <a:bodyPr/>
                    <a:lstStyle/>
                    <a:p>
                      <a:pPr algn="just"/>
                      <a:r>
                        <a:rPr lang="en-US" sz="3200" dirty="0" smtClean="0"/>
                        <a:t>(P, {P}, {P})</a:t>
                      </a:r>
                      <a:endParaRPr lang="en-IN" sz="3200" dirty="0"/>
                    </a:p>
                  </a:txBody>
                  <a:tcPr/>
                </a:tc>
              </a:tr>
              <a:tr h="370840">
                <a:tc>
                  <a:txBody>
                    <a:bodyPr/>
                    <a:lstStyle/>
                    <a:p>
                      <a:pPr algn="ctr"/>
                      <a:r>
                        <a:rPr lang="en-US" sz="3200" b="1" dirty="0" smtClean="0"/>
                        <a:t>IR</a:t>
                      </a:r>
                      <a:endParaRPr lang="en-IN" sz="3200" b="1" dirty="0"/>
                    </a:p>
                  </a:txBody>
                  <a:tcPr/>
                </a:tc>
                <a:tc>
                  <a:txBody>
                    <a:bodyPr/>
                    <a:lstStyle/>
                    <a:p>
                      <a:pPr algn="just"/>
                      <a:r>
                        <a:rPr lang="en-US" sz="3200" dirty="0" smtClean="0"/>
                        <a:t>{B: B; P: P}</a:t>
                      </a:r>
                      <a:endParaRPr lang="en-IN" sz="3200" dirty="0"/>
                    </a:p>
                  </a:txBody>
                  <a:tcPr/>
                </a:tc>
                <a:tc>
                  <a:txBody>
                    <a:bodyPr/>
                    <a:lstStyle/>
                    <a:p>
                      <a:pPr algn="just"/>
                      <a:r>
                        <a:rPr lang="en-US" sz="3200" dirty="0" smtClean="0"/>
                        <a:t>(B</a:t>
                      </a:r>
                      <a:r>
                        <a:rPr lang="en-US" sz="3200" dirty="0" smtClean="0">
                          <a:sym typeface="Symbol"/>
                        </a:rPr>
                        <a:t></a:t>
                      </a:r>
                      <a:r>
                        <a:rPr lang="en-US" sz="3200" dirty="0" smtClean="0"/>
                        <a:t>P, B</a:t>
                      </a:r>
                      <a:r>
                        <a:rPr lang="en-US" sz="3200" dirty="0" smtClean="0">
                          <a:sym typeface="Symbol"/>
                        </a:rPr>
                        <a:t></a:t>
                      </a:r>
                      <a:r>
                        <a:rPr lang="en-US" sz="3200" dirty="0" smtClean="0"/>
                        <a:t>P)</a:t>
                      </a:r>
                      <a:endParaRPr lang="en-IN" sz="3200" dirty="0"/>
                    </a:p>
                  </a:txBody>
                  <a:tcPr/>
                </a:tc>
                <a:tc>
                  <a:txBody>
                    <a:bodyPr/>
                    <a:lstStyle/>
                    <a:p>
                      <a:pPr algn="just"/>
                      <a:r>
                        <a:rPr lang="en-US" sz="3200" dirty="0" smtClean="0"/>
                        <a:t>(P, {P}, {B,P})</a:t>
                      </a:r>
                      <a:endParaRPr lang="en-IN" sz="3200" dirty="0"/>
                    </a:p>
                  </a:txBody>
                  <a:tcPr/>
                </a:tc>
              </a:tr>
              <a:tr h="370840">
                <a:tc>
                  <a:txBody>
                    <a:bodyPr/>
                    <a:lstStyle/>
                    <a:p>
                      <a:pPr algn="ctr"/>
                      <a:r>
                        <a:rPr lang="en-US" sz="3200" b="1" dirty="0" smtClean="0"/>
                        <a:t>FF</a:t>
                      </a:r>
                      <a:endParaRPr lang="en-IN" sz="3200" b="1" dirty="0"/>
                    </a:p>
                  </a:txBody>
                  <a:tcPr/>
                </a:tc>
                <a:tc>
                  <a:txBody>
                    <a:bodyPr/>
                    <a:lstStyle/>
                    <a:p>
                      <a:pPr algn="just"/>
                      <a:r>
                        <a:rPr lang="en-US" sz="3200" dirty="0" smtClean="0"/>
                        <a:t>{B:</a:t>
                      </a:r>
                      <a:r>
                        <a:rPr lang="en-US" sz="3200" baseline="0" dirty="0" smtClean="0"/>
                        <a:t> B</a:t>
                      </a:r>
                      <a:r>
                        <a:rPr lang="en-US" sz="3200" dirty="0" smtClean="0"/>
                        <a:t>}</a:t>
                      </a:r>
                      <a:endParaRPr lang="en-IN" sz="3200" dirty="0"/>
                    </a:p>
                  </a:txBody>
                  <a:tcPr/>
                </a:tc>
                <a:tc>
                  <a:txBody>
                    <a:bodyPr/>
                    <a:lstStyle/>
                    <a:p>
                      <a:pPr algn="just"/>
                      <a:r>
                        <a:rPr lang="en-US" sz="3200" dirty="0" smtClean="0"/>
                        <a:t>(B, B</a:t>
                      </a:r>
                      <a:r>
                        <a:rPr lang="en-US" sz="3200" dirty="0" smtClean="0">
                          <a:sym typeface="Symbol"/>
                        </a:rPr>
                        <a:t></a:t>
                      </a:r>
                      <a:r>
                        <a:rPr lang="en-US" sz="3200" dirty="0" smtClean="0"/>
                        <a:t>P)</a:t>
                      </a:r>
                      <a:endParaRPr lang="en-IN" sz="3200" dirty="0"/>
                    </a:p>
                  </a:txBody>
                  <a:tcPr/>
                </a:tc>
                <a:tc>
                  <a:txBody>
                    <a:bodyPr/>
                    <a:lstStyle/>
                    <a:p>
                      <a:pPr algn="just"/>
                      <a:r>
                        <a:rPr lang="en-US" sz="3200" dirty="0" smtClean="0"/>
                        <a:t>(P, {B,P}, {B,P})</a:t>
                      </a:r>
                      <a:endParaRPr lang="en-IN" sz="3200" dirty="0"/>
                    </a:p>
                  </a:txBody>
                  <a:tcPr/>
                </a:tc>
              </a:tr>
            </a:tbl>
          </a:graphicData>
        </a:graphic>
      </p:graphicFrame>
    </p:spTree>
    <p:extLst>
      <p:ext uri="{BB962C8B-B14F-4D97-AF65-F5344CB8AC3E}">
        <p14:creationId xmlns:p14="http://schemas.microsoft.com/office/powerpoint/2010/main" val="25070869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latin typeface="Comic Sans MS"/>
                <a:cs typeface="Comic Sans MS"/>
              </a:rPr>
              <a:t>DLM, DC and RWFM Comparison</a:t>
            </a:r>
            <a:endParaRPr lang="en-IN" b="1" dirty="0">
              <a:solidFill>
                <a:srgbClr val="FF0000"/>
              </a:solidFill>
              <a:latin typeface="Comic Sans MS"/>
              <a:cs typeface="Comic Sans MS"/>
            </a:endParaRPr>
          </a:p>
        </p:txBody>
      </p:sp>
      <p:graphicFrame>
        <p:nvGraphicFramePr>
          <p:cNvPr id="3" name="Table 2"/>
          <p:cNvGraphicFramePr>
            <a:graphicFrameLocks noGrp="1"/>
          </p:cNvGraphicFramePr>
          <p:nvPr>
            <p:extLst>
              <p:ext uri="{D42A27DB-BD31-4B8C-83A1-F6EECF244321}">
                <p14:modId xmlns:p14="http://schemas.microsoft.com/office/powerpoint/2010/main" val="3423996740"/>
              </p:ext>
            </p:extLst>
          </p:nvPr>
        </p:nvGraphicFramePr>
        <p:xfrm>
          <a:off x="1551710" y="1447800"/>
          <a:ext cx="9076816" cy="4957200"/>
        </p:xfrm>
        <a:graphic>
          <a:graphicData uri="http://schemas.openxmlformats.org/drawingml/2006/table">
            <a:tbl>
              <a:tblPr firstRow="1" bandRow="1">
                <a:tableStyleId>{5C22544A-7EE6-4342-B048-85BDC9FD1C3A}</a:tableStyleId>
              </a:tblPr>
              <a:tblGrid>
                <a:gridCol w="2676016"/>
                <a:gridCol w="1828800"/>
                <a:gridCol w="1828800"/>
                <a:gridCol w="2743200"/>
              </a:tblGrid>
              <a:tr h="370840">
                <a:tc>
                  <a:txBody>
                    <a:bodyPr/>
                    <a:lstStyle/>
                    <a:p>
                      <a:pPr algn="ctr"/>
                      <a:endParaRPr lang="en-IN" sz="2400" dirty="0"/>
                    </a:p>
                  </a:txBody>
                  <a:tcPr/>
                </a:tc>
                <a:tc>
                  <a:txBody>
                    <a:bodyPr/>
                    <a:lstStyle/>
                    <a:p>
                      <a:pPr algn="ctr"/>
                      <a:r>
                        <a:rPr lang="en-US" sz="2400" dirty="0" smtClean="0"/>
                        <a:t>DLM</a:t>
                      </a:r>
                      <a:endParaRPr lang="en-IN" sz="2400" dirty="0"/>
                    </a:p>
                  </a:txBody>
                  <a:tcPr/>
                </a:tc>
                <a:tc>
                  <a:txBody>
                    <a:bodyPr/>
                    <a:lstStyle/>
                    <a:p>
                      <a:pPr algn="ctr"/>
                      <a:r>
                        <a:rPr lang="en-US" sz="2400" dirty="0" smtClean="0"/>
                        <a:t>DC</a:t>
                      </a:r>
                      <a:endParaRPr lang="en-IN" sz="2400" dirty="0"/>
                    </a:p>
                  </a:txBody>
                  <a:tcPr/>
                </a:tc>
                <a:tc>
                  <a:txBody>
                    <a:bodyPr/>
                    <a:lstStyle/>
                    <a:p>
                      <a:pPr algn="ctr"/>
                      <a:r>
                        <a:rPr lang="en-US" sz="2400" dirty="0" smtClean="0"/>
                        <a:t>RWFM</a:t>
                      </a:r>
                      <a:endParaRPr lang="en-IN" sz="2400" dirty="0"/>
                    </a:p>
                  </a:txBody>
                  <a:tcPr/>
                </a:tc>
              </a:tr>
              <a:tr h="900000">
                <a:tc>
                  <a:txBody>
                    <a:bodyPr/>
                    <a:lstStyle/>
                    <a:p>
                      <a:pPr algn="just"/>
                      <a:r>
                        <a:rPr lang="en-US" sz="2400" b="1" dirty="0" smtClean="0"/>
                        <a:t>Confidentiality</a:t>
                      </a:r>
                      <a:endParaRPr lang="en-IN" sz="2400" b="1" dirty="0"/>
                    </a:p>
                  </a:txBody>
                  <a:tcPr anchor="ctr"/>
                </a:tc>
                <a:tc>
                  <a:txBody>
                    <a:bodyPr/>
                    <a:lstStyle/>
                    <a:p>
                      <a:pPr algn="just"/>
                      <a:r>
                        <a:rPr lang="en-US" sz="2400" dirty="0" smtClean="0">
                          <a:solidFill>
                            <a:srgbClr val="C00000"/>
                          </a:solidFill>
                        </a:rPr>
                        <a:t>only Readers</a:t>
                      </a:r>
                      <a:endParaRPr lang="en-IN" sz="2400" dirty="0">
                        <a:solidFill>
                          <a:srgbClr val="C00000"/>
                        </a:solidFill>
                      </a:endParaRPr>
                    </a:p>
                  </a:txBody>
                  <a:tcPr anchor="ctr"/>
                </a:tc>
                <a:tc>
                  <a:txBody>
                    <a:bodyPr/>
                    <a:lstStyle/>
                    <a:p>
                      <a:pPr algn="just"/>
                      <a:r>
                        <a:rPr lang="en-US" sz="2400" dirty="0" smtClean="0">
                          <a:solidFill>
                            <a:srgbClr val="C00000"/>
                          </a:solidFill>
                        </a:rPr>
                        <a:t>only Readers</a:t>
                      </a:r>
                      <a:endParaRPr lang="en-IN" sz="2400" dirty="0">
                        <a:solidFill>
                          <a:srgbClr val="C00000"/>
                        </a:solidFill>
                      </a:endParaRPr>
                    </a:p>
                  </a:txBody>
                  <a:tcPr anchor="ctr"/>
                </a:tc>
                <a:tc>
                  <a:txBody>
                    <a:bodyPr/>
                    <a:lstStyle/>
                    <a:p>
                      <a:pPr algn="just"/>
                      <a:r>
                        <a:rPr lang="en-US" sz="2400" dirty="0" smtClean="0">
                          <a:solidFill>
                            <a:srgbClr val="00B050"/>
                          </a:solidFill>
                        </a:rPr>
                        <a:t>Readers and Writers</a:t>
                      </a:r>
                      <a:endParaRPr lang="en-IN" sz="2400" dirty="0">
                        <a:solidFill>
                          <a:srgbClr val="00B050"/>
                        </a:solidFill>
                      </a:endParaRPr>
                    </a:p>
                  </a:txBody>
                  <a:tcPr anchor="ctr"/>
                </a:tc>
              </a:tr>
              <a:tr h="900000">
                <a:tc>
                  <a:txBody>
                    <a:bodyPr/>
                    <a:lstStyle/>
                    <a:p>
                      <a:pPr algn="just"/>
                      <a:r>
                        <a:rPr lang="en-US" sz="2400" b="1" dirty="0" smtClean="0"/>
                        <a:t>Integrity</a:t>
                      </a:r>
                      <a:endParaRPr lang="en-IN" sz="2400" b="1" dirty="0"/>
                    </a:p>
                  </a:txBody>
                  <a:tcPr anchor="ctr"/>
                </a:tc>
                <a:tc>
                  <a:txBody>
                    <a:bodyPr/>
                    <a:lstStyle/>
                    <a:p>
                      <a:pPr algn="just"/>
                      <a:r>
                        <a:rPr lang="en-US" sz="2400" dirty="0" smtClean="0">
                          <a:solidFill>
                            <a:srgbClr val="C00000"/>
                          </a:solidFill>
                        </a:rPr>
                        <a:t>only Writers</a:t>
                      </a:r>
                      <a:endParaRPr lang="en-IN" sz="2400" dirty="0">
                        <a:solidFill>
                          <a:srgbClr val="C00000"/>
                        </a:solidFill>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dirty="0" smtClean="0">
                          <a:solidFill>
                            <a:srgbClr val="C00000"/>
                          </a:solidFill>
                        </a:rPr>
                        <a:t>only Writers</a:t>
                      </a:r>
                      <a:endParaRPr lang="en-IN" sz="2400" dirty="0">
                        <a:solidFill>
                          <a:srgbClr val="C00000"/>
                        </a:solidFill>
                      </a:endParaRPr>
                    </a:p>
                  </a:txBody>
                  <a:tcPr anchor="ctr"/>
                </a:tc>
                <a:tc>
                  <a:txBody>
                    <a:bodyPr/>
                    <a:lstStyle/>
                    <a:p>
                      <a:pPr algn="just"/>
                      <a:r>
                        <a:rPr lang="en-US" sz="2400" dirty="0" smtClean="0">
                          <a:solidFill>
                            <a:srgbClr val="00B050"/>
                          </a:solidFill>
                        </a:rPr>
                        <a:t>Readers and Writers</a:t>
                      </a:r>
                      <a:endParaRPr lang="en-IN" sz="2400" dirty="0">
                        <a:solidFill>
                          <a:srgbClr val="00B050"/>
                        </a:solidFill>
                      </a:endParaRPr>
                    </a:p>
                  </a:txBody>
                  <a:tcPr anchor="ctr"/>
                </a:tc>
              </a:tr>
              <a:tr h="900000">
                <a:tc>
                  <a:txBody>
                    <a:bodyPr/>
                    <a:lstStyle/>
                    <a:p>
                      <a:pPr algn="just"/>
                      <a:r>
                        <a:rPr lang="en-US" sz="2400" b="1" dirty="0" smtClean="0"/>
                        <a:t>Downgrading (DAC)</a:t>
                      </a:r>
                      <a:endParaRPr lang="en-IN" sz="2400" b="1" dirty="0"/>
                    </a:p>
                  </a:txBody>
                  <a:tcPr anchor="ctr"/>
                </a:tc>
                <a:tc>
                  <a:txBody>
                    <a:bodyPr/>
                    <a:lstStyle/>
                    <a:p>
                      <a:pPr algn="just"/>
                      <a:r>
                        <a:rPr lang="en-US" sz="2400" dirty="0" smtClean="0">
                          <a:solidFill>
                            <a:srgbClr val="C00000"/>
                          </a:solidFill>
                        </a:rPr>
                        <a:t>Purely discretionary</a:t>
                      </a:r>
                      <a:endParaRPr lang="en-IN" sz="2400" dirty="0">
                        <a:solidFill>
                          <a:srgbClr val="C00000"/>
                        </a:solidFill>
                      </a:endParaRPr>
                    </a:p>
                  </a:txBody>
                  <a:tcPr anchor="ctr"/>
                </a:tc>
                <a:tc>
                  <a:txBody>
                    <a:bodyPr/>
                    <a:lstStyle/>
                    <a:p>
                      <a:pPr algn="just"/>
                      <a:r>
                        <a:rPr lang="en-US" sz="2400" dirty="0" smtClean="0">
                          <a:solidFill>
                            <a:srgbClr val="C00000"/>
                          </a:solidFill>
                        </a:rPr>
                        <a:t>Purely discretionary</a:t>
                      </a:r>
                      <a:endParaRPr lang="en-IN" sz="2400" dirty="0">
                        <a:solidFill>
                          <a:srgbClr val="C00000"/>
                        </a:solidFill>
                      </a:endParaRPr>
                    </a:p>
                  </a:txBody>
                  <a:tcPr anchor="ctr"/>
                </a:tc>
                <a:tc>
                  <a:txBody>
                    <a:bodyPr/>
                    <a:lstStyle/>
                    <a:p>
                      <a:pPr algn="just"/>
                      <a:r>
                        <a:rPr lang="en-US" sz="2400" dirty="0" smtClean="0">
                          <a:solidFill>
                            <a:srgbClr val="00B050"/>
                          </a:solidFill>
                        </a:rPr>
                        <a:t>Consistent with IFC (MAC)</a:t>
                      </a:r>
                      <a:endParaRPr lang="en-IN" sz="2400" dirty="0">
                        <a:solidFill>
                          <a:srgbClr val="00B050"/>
                        </a:solidFill>
                      </a:endParaRPr>
                    </a:p>
                  </a:txBody>
                  <a:tcPr anchor="ctr"/>
                </a:tc>
              </a:tr>
              <a:tr h="900000">
                <a:tc>
                  <a:txBody>
                    <a:bodyPr/>
                    <a:lstStyle/>
                    <a:p>
                      <a:pPr algn="just"/>
                      <a:r>
                        <a:rPr lang="en-US" sz="2400" b="1" dirty="0" smtClean="0"/>
                        <a:t>Ownership</a:t>
                      </a:r>
                      <a:endParaRPr lang="en-IN" sz="2400" b="1" dirty="0"/>
                    </a:p>
                  </a:txBody>
                  <a:tcPr anchor="ctr"/>
                </a:tc>
                <a:tc>
                  <a:txBody>
                    <a:bodyPr/>
                    <a:lstStyle/>
                    <a:p>
                      <a:pPr algn="just"/>
                      <a:r>
                        <a:rPr lang="en-US" sz="2400" dirty="0" smtClean="0">
                          <a:solidFill>
                            <a:srgbClr val="00B050"/>
                          </a:solidFill>
                        </a:rPr>
                        <a:t>Explicit</a:t>
                      </a:r>
                      <a:endParaRPr lang="en-IN" sz="2400" dirty="0">
                        <a:solidFill>
                          <a:srgbClr val="00B050"/>
                        </a:solidFill>
                      </a:endParaRPr>
                    </a:p>
                  </a:txBody>
                  <a:tcPr anchor="ctr"/>
                </a:tc>
                <a:tc>
                  <a:txBody>
                    <a:bodyPr/>
                    <a:lstStyle/>
                    <a:p>
                      <a:pPr algn="just"/>
                      <a:r>
                        <a:rPr lang="en-US" sz="2400" dirty="0" smtClean="0">
                          <a:solidFill>
                            <a:srgbClr val="C00000"/>
                          </a:solidFill>
                        </a:rPr>
                        <a:t>Implicit</a:t>
                      </a:r>
                      <a:endParaRPr lang="en-IN" sz="2400" dirty="0">
                        <a:solidFill>
                          <a:srgbClr val="C00000"/>
                        </a:solidFill>
                      </a:endParaRPr>
                    </a:p>
                  </a:txBody>
                  <a:tcPr anchor="ctr"/>
                </a:tc>
                <a:tc>
                  <a:txBody>
                    <a:bodyPr/>
                    <a:lstStyle/>
                    <a:p>
                      <a:pPr algn="just"/>
                      <a:r>
                        <a:rPr lang="en-US" sz="2400" dirty="0" smtClean="0">
                          <a:solidFill>
                            <a:srgbClr val="00B050"/>
                          </a:solidFill>
                        </a:rPr>
                        <a:t>Explicit</a:t>
                      </a:r>
                      <a:endParaRPr lang="en-IN" sz="2400" dirty="0">
                        <a:solidFill>
                          <a:srgbClr val="00B050"/>
                        </a:solidFill>
                      </a:endParaRPr>
                    </a:p>
                  </a:txBody>
                  <a:tcPr anchor="ctr"/>
                </a:tc>
              </a:tr>
              <a:tr h="900000">
                <a:tc>
                  <a:txBody>
                    <a:bodyPr/>
                    <a:lstStyle/>
                    <a:p>
                      <a:pPr algn="just"/>
                      <a:r>
                        <a:rPr lang="en-US" sz="2400" b="1" dirty="0" smtClean="0"/>
                        <a:t>Authority</a:t>
                      </a:r>
                      <a:endParaRPr lang="en-IN" sz="2400" b="1" dirty="0"/>
                    </a:p>
                  </a:txBody>
                  <a:tcPr anchor="ctr"/>
                </a:tc>
                <a:tc>
                  <a:txBody>
                    <a:bodyPr/>
                    <a:lstStyle/>
                    <a:p>
                      <a:pPr algn="just"/>
                      <a:r>
                        <a:rPr lang="en-US" sz="2400" dirty="0" smtClean="0">
                          <a:solidFill>
                            <a:srgbClr val="C00000"/>
                          </a:solidFill>
                        </a:rPr>
                        <a:t>Orthogonal to the label</a:t>
                      </a:r>
                      <a:endParaRPr lang="en-IN" sz="2400" dirty="0">
                        <a:solidFill>
                          <a:srgbClr val="C00000"/>
                        </a:solidFill>
                      </a:endParaRPr>
                    </a:p>
                  </a:txBody>
                  <a:tcPr anchor="ctr"/>
                </a:tc>
                <a:tc>
                  <a:txBody>
                    <a:bodyPr/>
                    <a:lstStyle/>
                    <a:p>
                      <a:pPr algn="just"/>
                      <a:r>
                        <a:rPr lang="en-US" sz="2400" dirty="0" smtClean="0">
                          <a:solidFill>
                            <a:srgbClr val="C00000"/>
                          </a:solidFill>
                        </a:rPr>
                        <a:t>Orthogonal to the label</a:t>
                      </a:r>
                      <a:endParaRPr lang="en-IN" sz="2400" dirty="0">
                        <a:solidFill>
                          <a:srgbClr val="C00000"/>
                        </a:solidFill>
                      </a:endParaRPr>
                    </a:p>
                  </a:txBody>
                  <a:tcPr anchor="ctr"/>
                </a:tc>
                <a:tc>
                  <a:txBody>
                    <a:bodyPr/>
                    <a:lstStyle/>
                    <a:p>
                      <a:pPr algn="just"/>
                      <a:r>
                        <a:rPr lang="en-US" sz="2400" dirty="0" smtClean="0">
                          <a:solidFill>
                            <a:srgbClr val="00B050"/>
                          </a:solidFill>
                        </a:rPr>
                        <a:t>Explicit</a:t>
                      </a:r>
                      <a:r>
                        <a:rPr lang="en-US" sz="2400" baseline="0" dirty="0" smtClean="0">
                          <a:solidFill>
                            <a:srgbClr val="00B050"/>
                          </a:solidFill>
                        </a:rPr>
                        <a:t> in the label</a:t>
                      </a:r>
                      <a:endParaRPr lang="en-IN" sz="2400" dirty="0">
                        <a:solidFill>
                          <a:srgbClr val="00B050"/>
                        </a:solidFill>
                      </a:endParaRPr>
                    </a:p>
                  </a:txBody>
                  <a:tcPr anchor="ctr"/>
                </a:tc>
              </a:tr>
            </a:tbl>
          </a:graphicData>
        </a:graphic>
      </p:graphicFrame>
    </p:spTree>
    <p:extLst>
      <p:ext uri="{BB962C8B-B14F-4D97-AF65-F5344CB8AC3E}">
        <p14:creationId xmlns:p14="http://schemas.microsoft.com/office/powerpoint/2010/main" val="258858689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latin typeface="Comic Sans MS"/>
                <a:cs typeface="Comic Sans MS"/>
              </a:rPr>
              <a:t>DLM, DC and RWFM Comparison</a:t>
            </a:r>
            <a:endParaRPr lang="en-IN" b="1" dirty="0">
              <a:solidFill>
                <a:srgbClr val="FF0000"/>
              </a:solidFill>
              <a:latin typeface="Comic Sans MS"/>
              <a:cs typeface="Comic Sans MS"/>
            </a:endParaRPr>
          </a:p>
        </p:txBody>
      </p:sp>
      <p:graphicFrame>
        <p:nvGraphicFramePr>
          <p:cNvPr id="3" name="Table 2"/>
          <p:cNvGraphicFramePr>
            <a:graphicFrameLocks noGrp="1"/>
          </p:cNvGraphicFramePr>
          <p:nvPr>
            <p:extLst>
              <p:ext uri="{D42A27DB-BD31-4B8C-83A1-F6EECF244321}">
                <p14:modId xmlns:p14="http://schemas.microsoft.com/office/powerpoint/2010/main" val="3438620179"/>
              </p:ext>
            </p:extLst>
          </p:nvPr>
        </p:nvGraphicFramePr>
        <p:xfrm>
          <a:off x="1551710" y="1443600"/>
          <a:ext cx="9076816" cy="4957200"/>
        </p:xfrm>
        <a:graphic>
          <a:graphicData uri="http://schemas.openxmlformats.org/drawingml/2006/table">
            <a:tbl>
              <a:tblPr firstRow="1" bandRow="1">
                <a:tableStyleId>{5C22544A-7EE6-4342-B048-85BDC9FD1C3A}</a:tableStyleId>
              </a:tblPr>
              <a:tblGrid>
                <a:gridCol w="2676016"/>
                <a:gridCol w="1828800"/>
                <a:gridCol w="1828800"/>
                <a:gridCol w="2743200"/>
              </a:tblGrid>
              <a:tr h="370840">
                <a:tc>
                  <a:txBody>
                    <a:bodyPr/>
                    <a:lstStyle/>
                    <a:p>
                      <a:pPr algn="ctr"/>
                      <a:endParaRPr lang="en-IN" sz="2400" dirty="0"/>
                    </a:p>
                  </a:txBody>
                  <a:tcPr/>
                </a:tc>
                <a:tc>
                  <a:txBody>
                    <a:bodyPr/>
                    <a:lstStyle/>
                    <a:p>
                      <a:pPr algn="ctr"/>
                      <a:r>
                        <a:rPr lang="en-US" sz="2400" dirty="0" smtClean="0"/>
                        <a:t>DLM</a:t>
                      </a:r>
                      <a:endParaRPr lang="en-IN" sz="2400" dirty="0"/>
                    </a:p>
                  </a:txBody>
                  <a:tcPr/>
                </a:tc>
                <a:tc>
                  <a:txBody>
                    <a:bodyPr/>
                    <a:lstStyle/>
                    <a:p>
                      <a:pPr algn="ctr"/>
                      <a:r>
                        <a:rPr lang="en-US" sz="2400" dirty="0" smtClean="0"/>
                        <a:t>DC</a:t>
                      </a:r>
                      <a:endParaRPr lang="en-IN" sz="2400" dirty="0"/>
                    </a:p>
                  </a:txBody>
                  <a:tcPr/>
                </a:tc>
                <a:tc>
                  <a:txBody>
                    <a:bodyPr/>
                    <a:lstStyle/>
                    <a:p>
                      <a:pPr algn="ctr"/>
                      <a:r>
                        <a:rPr lang="en-US" sz="2400" dirty="0" smtClean="0"/>
                        <a:t>RWFM</a:t>
                      </a:r>
                      <a:endParaRPr lang="en-IN" sz="2400" dirty="0"/>
                    </a:p>
                  </a:txBody>
                  <a:tcPr/>
                </a:tc>
              </a:tr>
              <a:tr h="900000">
                <a:tc>
                  <a:txBody>
                    <a:bodyPr/>
                    <a:lstStyle/>
                    <a:p>
                      <a:pPr algn="just"/>
                      <a:r>
                        <a:rPr lang="en-US" sz="2400" b="1" dirty="0" smtClean="0"/>
                        <a:t>Principal</a:t>
                      </a:r>
                      <a:r>
                        <a:rPr lang="en-US" sz="2400" b="1" baseline="0" dirty="0" smtClean="0"/>
                        <a:t> hierarchy and Delegation</a:t>
                      </a:r>
                      <a:endParaRPr lang="en-IN" sz="2400" b="1" dirty="0"/>
                    </a:p>
                  </a:txBody>
                  <a:tcPr anchor="ctr"/>
                </a:tc>
                <a:tc>
                  <a:txBody>
                    <a:bodyPr/>
                    <a:lstStyle/>
                    <a:p>
                      <a:pPr algn="just"/>
                      <a:r>
                        <a:rPr lang="en-US" sz="2400" dirty="0" smtClean="0">
                          <a:solidFill>
                            <a:srgbClr val="C00000"/>
                          </a:solidFill>
                        </a:rPr>
                        <a:t>Orthogonal to the label</a:t>
                      </a:r>
                      <a:endParaRPr lang="en-IN" sz="2400" dirty="0">
                        <a:solidFill>
                          <a:srgbClr val="C00000"/>
                        </a:solidFill>
                      </a:endParaRPr>
                    </a:p>
                  </a:txBody>
                  <a:tcPr anchor="ctr"/>
                </a:tc>
                <a:tc>
                  <a:txBody>
                    <a:bodyPr/>
                    <a:lstStyle/>
                    <a:p>
                      <a:pPr algn="just"/>
                      <a:r>
                        <a:rPr lang="en-US" sz="2400" dirty="0" smtClean="0">
                          <a:solidFill>
                            <a:srgbClr val="C00000"/>
                          </a:solidFill>
                        </a:rPr>
                        <a:t>Orthogonal to the label</a:t>
                      </a:r>
                      <a:endParaRPr lang="en-IN" sz="2400" dirty="0">
                        <a:solidFill>
                          <a:srgbClr val="C00000"/>
                        </a:solidFill>
                      </a:endParaRPr>
                    </a:p>
                  </a:txBody>
                  <a:tcPr anchor="ctr"/>
                </a:tc>
                <a:tc>
                  <a:txBody>
                    <a:bodyPr/>
                    <a:lstStyle/>
                    <a:p>
                      <a:pPr algn="just"/>
                      <a:r>
                        <a:rPr lang="en-US" sz="2400" dirty="0" smtClean="0">
                          <a:solidFill>
                            <a:srgbClr val="00B050"/>
                          </a:solidFill>
                        </a:rPr>
                        <a:t>Embedded</a:t>
                      </a:r>
                      <a:r>
                        <a:rPr lang="en-US" sz="2400" baseline="0" dirty="0" smtClean="0">
                          <a:solidFill>
                            <a:srgbClr val="00B050"/>
                          </a:solidFill>
                        </a:rPr>
                        <a:t> in the label</a:t>
                      </a:r>
                      <a:endParaRPr lang="en-IN" sz="2400" dirty="0">
                        <a:solidFill>
                          <a:srgbClr val="00B050"/>
                        </a:solidFill>
                      </a:endParaRPr>
                    </a:p>
                  </a:txBody>
                  <a:tcPr anchor="ctr"/>
                </a:tc>
              </a:tr>
              <a:tr h="900000">
                <a:tc>
                  <a:txBody>
                    <a:bodyPr/>
                    <a:lstStyle/>
                    <a:p>
                      <a:pPr algn="just"/>
                      <a:r>
                        <a:rPr lang="en-US" sz="2400" b="1" dirty="0" smtClean="0"/>
                        <a:t>Bi-directional</a:t>
                      </a:r>
                      <a:r>
                        <a:rPr lang="en-US" sz="2400" b="1" baseline="0" dirty="0" smtClean="0"/>
                        <a:t> flow</a:t>
                      </a:r>
                      <a:endParaRPr lang="en-IN" sz="2400" b="1" dirty="0"/>
                    </a:p>
                  </a:txBody>
                  <a:tcPr anchor="ctr"/>
                </a:tc>
                <a:tc>
                  <a:txBody>
                    <a:bodyPr/>
                    <a:lstStyle/>
                    <a:p>
                      <a:pPr algn="just"/>
                      <a:r>
                        <a:rPr lang="en-US" sz="2400" dirty="0" smtClean="0">
                          <a:solidFill>
                            <a:srgbClr val="C00000"/>
                          </a:solidFill>
                        </a:rPr>
                        <a:t>Difficult</a:t>
                      </a:r>
                      <a:endParaRPr lang="en-IN" sz="2400" dirty="0">
                        <a:solidFill>
                          <a:srgbClr val="C00000"/>
                        </a:solidFill>
                      </a:endParaRPr>
                    </a:p>
                  </a:txBody>
                  <a:tcPr anchor="ctr"/>
                </a:tc>
                <a:tc>
                  <a:txBody>
                    <a:bodyPr/>
                    <a:lstStyle/>
                    <a:p>
                      <a:pPr algn="just"/>
                      <a:r>
                        <a:rPr lang="en-US" sz="2400" dirty="0" smtClean="0">
                          <a:solidFill>
                            <a:srgbClr val="C00000"/>
                          </a:solidFill>
                        </a:rPr>
                        <a:t>Difficult</a:t>
                      </a:r>
                      <a:endParaRPr lang="en-IN" sz="2400" dirty="0">
                        <a:solidFill>
                          <a:srgbClr val="C00000"/>
                        </a:solidFill>
                      </a:endParaRPr>
                    </a:p>
                  </a:txBody>
                  <a:tcPr anchor="ctr"/>
                </a:tc>
                <a:tc>
                  <a:txBody>
                    <a:bodyPr/>
                    <a:lstStyle/>
                    <a:p>
                      <a:pPr algn="just"/>
                      <a:r>
                        <a:rPr lang="en-US" sz="2400" dirty="0" smtClean="0">
                          <a:solidFill>
                            <a:srgbClr val="00B050"/>
                          </a:solidFill>
                        </a:rPr>
                        <a:t>Simple and Accurate</a:t>
                      </a:r>
                      <a:endParaRPr lang="en-IN" sz="2400" dirty="0">
                        <a:solidFill>
                          <a:srgbClr val="00B050"/>
                        </a:solidFill>
                      </a:endParaRPr>
                    </a:p>
                  </a:txBody>
                  <a:tcPr anchor="ctr"/>
                </a:tc>
              </a:tr>
              <a:tr h="900000">
                <a:tc>
                  <a:txBody>
                    <a:bodyPr/>
                    <a:lstStyle/>
                    <a:p>
                      <a:pPr algn="just"/>
                      <a:r>
                        <a:rPr lang="en-US" sz="2400" b="1" dirty="0" smtClean="0"/>
                        <a:t>Ease of use</a:t>
                      </a:r>
                      <a:endParaRPr lang="en-IN" sz="2400" b="1" dirty="0"/>
                    </a:p>
                  </a:txBody>
                  <a:tcPr anchor="ctr"/>
                </a:tc>
                <a:tc>
                  <a:txBody>
                    <a:bodyPr/>
                    <a:lstStyle/>
                    <a:p>
                      <a:pPr algn="just"/>
                      <a:r>
                        <a:rPr lang="en-US" sz="2400" dirty="0" smtClean="0">
                          <a:solidFill>
                            <a:srgbClr val="0070C0"/>
                          </a:solidFill>
                        </a:rPr>
                        <a:t>Moderate</a:t>
                      </a:r>
                      <a:endParaRPr lang="en-IN" sz="2400" dirty="0">
                        <a:solidFill>
                          <a:srgbClr val="0070C0"/>
                        </a:solidFill>
                      </a:endParaRPr>
                    </a:p>
                  </a:txBody>
                  <a:tcPr anchor="ctr"/>
                </a:tc>
                <a:tc>
                  <a:txBody>
                    <a:bodyPr/>
                    <a:lstStyle/>
                    <a:p>
                      <a:pPr algn="just"/>
                      <a:r>
                        <a:rPr lang="en-US" sz="2400" dirty="0" smtClean="0">
                          <a:solidFill>
                            <a:srgbClr val="0070C0"/>
                          </a:solidFill>
                        </a:rPr>
                        <a:t>Moderate</a:t>
                      </a:r>
                      <a:endParaRPr lang="en-IN" sz="2400" dirty="0">
                        <a:solidFill>
                          <a:srgbClr val="0070C0"/>
                        </a:solidFill>
                      </a:endParaRPr>
                    </a:p>
                  </a:txBody>
                  <a:tcPr anchor="ctr"/>
                </a:tc>
                <a:tc>
                  <a:txBody>
                    <a:bodyPr/>
                    <a:lstStyle/>
                    <a:p>
                      <a:pPr algn="just"/>
                      <a:r>
                        <a:rPr lang="en-US" sz="2400" dirty="0" smtClean="0">
                          <a:solidFill>
                            <a:srgbClr val="00B050"/>
                          </a:solidFill>
                        </a:rPr>
                        <a:t>Easy</a:t>
                      </a:r>
                      <a:endParaRPr lang="en-IN" sz="2400" dirty="0">
                        <a:solidFill>
                          <a:srgbClr val="00B050"/>
                        </a:solidFill>
                      </a:endParaRPr>
                    </a:p>
                  </a:txBody>
                  <a:tcPr anchor="ctr"/>
                </a:tc>
              </a:tr>
              <a:tr h="900000">
                <a:tc>
                  <a:txBody>
                    <a:bodyPr/>
                    <a:lstStyle/>
                    <a:p>
                      <a:pPr algn="just"/>
                      <a:r>
                        <a:rPr lang="en-US" sz="2400" b="1" dirty="0" smtClean="0"/>
                        <a:t>Label</a:t>
                      </a:r>
                      <a:r>
                        <a:rPr lang="en-US" sz="2400" b="1" baseline="0" dirty="0" smtClean="0"/>
                        <a:t> size</a:t>
                      </a:r>
                      <a:endParaRPr lang="en-IN" sz="2400" b="1" dirty="0"/>
                    </a:p>
                  </a:txBody>
                  <a:tcPr anchor="ctr"/>
                </a:tc>
                <a:tc>
                  <a:txBody>
                    <a:bodyPr/>
                    <a:lstStyle/>
                    <a:p>
                      <a:pPr algn="l"/>
                      <a:r>
                        <a:rPr lang="en-US" sz="2400" dirty="0" smtClean="0">
                          <a:solidFill>
                            <a:srgbClr val="0070C0"/>
                          </a:solidFill>
                        </a:rPr>
                        <a:t>Moderate to </a:t>
                      </a:r>
                      <a:r>
                        <a:rPr lang="en-US" sz="2400" dirty="0" smtClean="0">
                          <a:solidFill>
                            <a:srgbClr val="C00000"/>
                          </a:solidFill>
                        </a:rPr>
                        <a:t>Large</a:t>
                      </a:r>
                      <a:endParaRPr lang="en-IN" sz="2400" dirty="0">
                        <a:solidFill>
                          <a:srgbClr val="C00000"/>
                        </a:solidFill>
                      </a:endParaRPr>
                    </a:p>
                  </a:txBody>
                  <a:tcPr anchor="ctr"/>
                </a:tc>
                <a:tc>
                  <a:txBody>
                    <a:bodyPr/>
                    <a:lstStyle/>
                    <a:p>
                      <a:pPr algn="just"/>
                      <a:r>
                        <a:rPr lang="en-US" sz="2400" dirty="0" smtClean="0">
                          <a:solidFill>
                            <a:srgbClr val="C00000"/>
                          </a:solidFill>
                        </a:rPr>
                        <a:t>Large</a:t>
                      </a:r>
                      <a:endParaRPr lang="en-IN" sz="2400" dirty="0">
                        <a:solidFill>
                          <a:srgbClr val="C00000"/>
                        </a:solidFill>
                      </a:endParaRPr>
                    </a:p>
                  </a:txBody>
                  <a:tcPr anchor="ctr"/>
                </a:tc>
                <a:tc>
                  <a:txBody>
                    <a:bodyPr/>
                    <a:lstStyle/>
                    <a:p>
                      <a:pPr algn="just"/>
                      <a:r>
                        <a:rPr lang="en-US" sz="2400" dirty="0" smtClean="0">
                          <a:solidFill>
                            <a:srgbClr val="00B050"/>
                          </a:solidFill>
                        </a:rPr>
                        <a:t>Small</a:t>
                      </a:r>
                      <a:endParaRPr lang="en-IN" sz="2400" dirty="0">
                        <a:solidFill>
                          <a:srgbClr val="00B050"/>
                        </a:solidFill>
                      </a:endParaRPr>
                    </a:p>
                  </a:txBody>
                  <a:tcPr anchor="ctr"/>
                </a:tc>
              </a:tr>
              <a:tr h="900000">
                <a:tc>
                  <a:txBody>
                    <a:bodyPr/>
                    <a:lstStyle/>
                    <a:p>
                      <a:pPr algn="just"/>
                      <a:r>
                        <a:rPr lang="en-US" sz="2400" b="1" dirty="0" smtClean="0"/>
                        <a:t>No. of labels</a:t>
                      </a:r>
                      <a:endParaRPr lang="en-IN" sz="2400" b="1" dirty="0"/>
                    </a:p>
                  </a:txBody>
                  <a:tcPr anchor="ctr"/>
                </a:tc>
                <a:tc>
                  <a:txBody>
                    <a:bodyPr/>
                    <a:lstStyle/>
                    <a:p>
                      <a:pPr algn="just"/>
                      <a:r>
                        <a:rPr lang="en-US" sz="2400" dirty="0" smtClean="0">
                          <a:solidFill>
                            <a:srgbClr val="C00000"/>
                          </a:solidFill>
                        </a:rPr>
                        <a:t>Large</a:t>
                      </a:r>
                      <a:endParaRPr lang="en-IN" sz="2400" dirty="0">
                        <a:solidFill>
                          <a:srgbClr val="C00000"/>
                        </a:solidFill>
                      </a:endParaRPr>
                    </a:p>
                  </a:txBody>
                  <a:tcPr anchor="ctr"/>
                </a:tc>
                <a:tc>
                  <a:txBody>
                    <a:bodyPr/>
                    <a:lstStyle/>
                    <a:p>
                      <a:pPr algn="just"/>
                      <a:r>
                        <a:rPr lang="en-US" sz="2400" dirty="0" smtClean="0">
                          <a:solidFill>
                            <a:srgbClr val="C00000"/>
                          </a:solidFill>
                        </a:rPr>
                        <a:t>Large</a:t>
                      </a:r>
                      <a:endParaRPr lang="en-IN" sz="2400" dirty="0">
                        <a:solidFill>
                          <a:srgbClr val="C00000"/>
                        </a:solidFill>
                      </a:endParaRPr>
                    </a:p>
                  </a:txBody>
                  <a:tcPr anchor="ctr"/>
                </a:tc>
                <a:tc>
                  <a:txBody>
                    <a:bodyPr/>
                    <a:lstStyle/>
                    <a:p>
                      <a:pPr algn="just"/>
                      <a:r>
                        <a:rPr lang="en-US" sz="2400" dirty="0" smtClean="0">
                          <a:solidFill>
                            <a:srgbClr val="00B050"/>
                          </a:solidFill>
                        </a:rPr>
                        <a:t>Small (as required by the application)</a:t>
                      </a:r>
                      <a:endParaRPr lang="en-IN" sz="2400" dirty="0">
                        <a:solidFill>
                          <a:srgbClr val="00B050"/>
                        </a:solidFill>
                      </a:endParaRPr>
                    </a:p>
                  </a:txBody>
                  <a:tcPr anchor="ctr"/>
                </a:tc>
              </a:tr>
            </a:tbl>
          </a:graphicData>
        </a:graphic>
      </p:graphicFrame>
    </p:spTree>
    <p:extLst>
      <p:ext uri="{BB962C8B-B14F-4D97-AF65-F5344CB8AC3E}">
        <p14:creationId xmlns:p14="http://schemas.microsoft.com/office/powerpoint/2010/main" val="3107271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What is privacy</a:t>
            </a:r>
            <a:endParaRPr lang="en-US" dirty="0">
              <a:solidFill>
                <a:srgbClr val="FF0000"/>
              </a:solidFill>
            </a:endParaRPr>
          </a:p>
        </p:txBody>
      </p:sp>
      <p:sp>
        <p:nvSpPr>
          <p:cNvPr id="3" name="Content Placeholder 2"/>
          <p:cNvSpPr>
            <a:spLocks noGrp="1"/>
          </p:cNvSpPr>
          <p:nvPr>
            <p:ph idx="1"/>
          </p:nvPr>
        </p:nvSpPr>
        <p:spPr/>
        <p:txBody>
          <a:bodyPr/>
          <a:lstStyle/>
          <a:p>
            <a:r>
              <a:rPr lang="en-US" dirty="0"/>
              <a:t>Privacy is about the responsible maintenance of private information. This responsibility is hard to define, which is why laws are necessary.</a:t>
            </a:r>
          </a:p>
        </p:txBody>
      </p:sp>
    </p:spTree>
    <p:extLst>
      <p:ext uri="{BB962C8B-B14F-4D97-AF65-F5344CB8AC3E}">
        <p14:creationId xmlns:p14="http://schemas.microsoft.com/office/powerpoint/2010/main" val="67964121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49796" y="2967335"/>
            <a:ext cx="6492418" cy="1754326"/>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Labelling Map Reduce</a:t>
            </a:r>
          </a:p>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Framework</a:t>
            </a:r>
          </a:p>
        </p:txBody>
      </p:sp>
    </p:spTree>
    <p:extLst>
      <p:ext uri="{BB962C8B-B14F-4D97-AF65-F5344CB8AC3E}">
        <p14:creationId xmlns:p14="http://schemas.microsoft.com/office/powerpoint/2010/main" val="4958606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itle 91"/>
          <p:cNvSpPr>
            <a:spLocks noGrp="1"/>
          </p:cNvSpPr>
          <p:nvPr>
            <p:ph type="title"/>
          </p:nvPr>
        </p:nvSpPr>
        <p:spPr>
          <a:xfrm>
            <a:off x="1981200" y="-228600"/>
            <a:ext cx="8229600" cy="1143000"/>
          </a:xfrm>
        </p:spPr>
        <p:txBody>
          <a:bodyPr/>
          <a:lstStyle/>
          <a:p>
            <a:r>
              <a:rPr lang="en-US" dirty="0" smtClean="0"/>
              <a:t>Flow of a MapReduce Job</a:t>
            </a:r>
            <a:endParaRPr lang="en-IN" dirty="0"/>
          </a:p>
        </p:txBody>
      </p:sp>
      <p:grpSp>
        <p:nvGrpSpPr>
          <p:cNvPr id="93" name="Group 92"/>
          <p:cNvGrpSpPr>
            <a:grpSpLocks noChangeAspect="1"/>
          </p:cNvGrpSpPr>
          <p:nvPr/>
        </p:nvGrpSpPr>
        <p:grpSpPr>
          <a:xfrm>
            <a:off x="3124200" y="702540"/>
            <a:ext cx="5950458" cy="6079261"/>
            <a:chOff x="-641131" y="-1905000"/>
            <a:chExt cx="10439400" cy="10665370"/>
          </a:xfrm>
        </p:grpSpPr>
        <p:sp>
          <p:nvSpPr>
            <p:cNvPr id="94" name="Rounded Rectangle 93"/>
            <p:cNvSpPr/>
            <p:nvPr/>
          </p:nvSpPr>
          <p:spPr>
            <a:xfrm>
              <a:off x="304800" y="-1905000"/>
              <a:ext cx="85344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New Roman" panose="02020603050405020304" pitchFamily="18" charset="0"/>
                  <a:cs typeface="Times New Roman" panose="02020603050405020304" pitchFamily="18" charset="0"/>
                </a:rPr>
                <a:t>Input Data</a:t>
              </a:r>
              <a:endParaRPr lang="en-IN" sz="1600" dirty="0">
                <a:solidFill>
                  <a:schemeClr val="tx1"/>
                </a:solidFill>
                <a:latin typeface="Times New Roman" panose="02020603050405020304" pitchFamily="18" charset="0"/>
                <a:cs typeface="Times New Roman" panose="02020603050405020304" pitchFamily="18" charset="0"/>
              </a:endParaRPr>
            </a:p>
          </p:txBody>
        </p:sp>
        <p:sp>
          <p:nvSpPr>
            <p:cNvPr id="95" name="Rounded Rectangle 94"/>
            <p:cNvSpPr/>
            <p:nvPr/>
          </p:nvSpPr>
          <p:spPr>
            <a:xfrm>
              <a:off x="-641131" y="-1219200"/>
              <a:ext cx="10439400" cy="929460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solidFill>
                  <a:schemeClr val="tx1"/>
                </a:solidFill>
                <a:latin typeface="Times New Roman" panose="02020603050405020304" pitchFamily="18" charset="0"/>
                <a:cs typeface="Times New Roman" panose="02020603050405020304" pitchFamily="18" charset="0"/>
              </a:endParaRPr>
            </a:p>
          </p:txBody>
        </p:sp>
        <p:sp>
          <p:nvSpPr>
            <p:cNvPr id="96" name="TextBox 95"/>
            <p:cNvSpPr txBox="1"/>
            <p:nvPr/>
          </p:nvSpPr>
          <p:spPr>
            <a:xfrm>
              <a:off x="463866" y="-1255827"/>
              <a:ext cx="842112" cy="615553"/>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Job</a:t>
              </a:r>
              <a:endParaRPr lang="en-IN" sz="1600" dirty="0">
                <a:latin typeface="Times New Roman" panose="02020603050405020304" pitchFamily="18" charset="0"/>
                <a:cs typeface="Times New Roman" panose="02020603050405020304" pitchFamily="18" charset="0"/>
              </a:endParaRPr>
            </a:p>
          </p:txBody>
        </p:sp>
        <p:sp>
          <p:nvSpPr>
            <p:cNvPr id="97" name="Rounded Rectangle 96"/>
            <p:cNvSpPr/>
            <p:nvPr/>
          </p:nvSpPr>
          <p:spPr>
            <a:xfrm>
              <a:off x="152400" y="-685800"/>
              <a:ext cx="22860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New Roman" panose="02020603050405020304" pitchFamily="18" charset="0"/>
                  <a:cs typeface="Times New Roman" panose="02020603050405020304" pitchFamily="18" charset="0"/>
                </a:rPr>
                <a:t>Input Split 1</a:t>
              </a:r>
              <a:endParaRPr lang="en-IN" sz="1600" dirty="0">
                <a:solidFill>
                  <a:schemeClr val="tx1"/>
                </a:solidFill>
                <a:latin typeface="Times New Roman" panose="02020603050405020304" pitchFamily="18" charset="0"/>
                <a:cs typeface="Times New Roman" panose="02020603050405020304" pitchFamily="18" charset="0"/>
              </a:endParaRPr>
            </a:p>
          </p:txBody>
        </p:sp>
        <p:sp>
          <p:nvSpPr>
            <p:cNvPr id="98" name="Rounded Rectangle 97"/>
            <p:cNvSpPr/>
            <p:nvPr/>
          </p:nvSpPr>
          <p:spPr>
            <a:xfrm>
              <a:off x="3429000" y="-685800"/>
              <a:ext cx="22860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New Roman" panose="02020603050405020304" pitchFamily="18" charset="0"/>
                  <a:cs typeface="Times New Roman" panose="02020603050405020304" pitchFamily="18" charset="0"/>
                </a:rPr>
                <a:t>Input Split </a:t>
              </a:r>
              <a:r>
                <a:rPr lang="en-US" sz="1600" dirty="0" err="1">
                  <a:solidFill>
                    <a:schemeClr val="tx1"/>
                  </a:solidFill>
                  <a:latin typeface="Times New Roman" panose="02020603050405020304" pitchFamily="18" charset="0"/>
                  <a:cs typeface="Times New Roman" panose="02020603050405020304" pitchFamily="18" charset="0"/>
                </a:rPr>
                <a:t>i</a:t>
              </a:r>
              <a:endParaRPr lang="en-IN" sz="1600" dirty="0">
                <a:solidFill>
                  <a:schemeClr val="tx1"/>
                </a:solidFill>
                <a:latin typeface="Times New Roman" panose="02020603050405020304" pitchFamily="18" charset="0"/>
                <a:cs typeface="Times New Roman" panose="02020603050405020304" pitchFamily="18" charset="0"/>
              </a:endParaRPr>
            </a:p>
          </p:txBody>
        </p:sp>
        <p:sp>
          <p:nvSpPr>
            <p:cNvPr id="99" name="Rounded Rectangle 98"/>
            <p:cNvSpPr/>
            <p:nvPr/>
          </p:nvSpPr>
          <p:spPr>
            <a:xfrm>
              <a:off x="6477000" y="-685800"/>
              <a:ext cx="25146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New Roman" panose="02020603050405020304" pitchFamily="18" charset="0"/>
                  <a:cs typeface="Times New Roman" panose="02020603050405020304" pitchFamily="18" charset="0"/>
                </a:rPr>
                <a:t>Input Split M</a:t>
              </a:r>
              <a:endParaRPr lang="en-IN" sz="1600" dirty="0">
                <a:solidFill>
                  <a:schemeClr val="tx1"/>
                </a:solidFill>
                <a:latin typeface="Times New Roman" panose="02020603050405020304" pitchFamily="18" charset="0"/>
                <a:cs typeface="Times New Roman" panose="02020603050405020304" pitchFamily="18" charset="0"/>
              </a:endParaRPr>
            </a:p>
          </p:txBody>
        </p:sp>
        <p:sp>
          <p:nvSpPr>
            <p:cNvPr id="100" name="Rounded Rectangle 99"/>
            <p:cNvSpPr/>
            <p:nvPr/>
          </p:nvSpPr>
          <p:spPr>
            <a:xfrm>
              <a:off x="304800" y="8226970"/>
              <a:ext cx="85344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New Roman" panose="02020603050405020304" pitchFamily="18" charset="0"/>
                  <a:cs typeface="Times New Roman" panose="02020603050405020304" pitchFamily="18" charset="0"/>
                </a:rPr>
                <a:t>Output Data</a:t>
              </a:r>
              <a:endParaRPr lang="en-IN" sz="1600" dirty="0">
                <a:solidFill>
                  <a:schemeClr val="tx1"/>
                </a:solidFill>
                <a:latin typeface="Times New Roman" panose="02020603050405020304" pitchFamily="18" charset="0"/>
                <a:cs typeface="Times New Roman" panose="02020603050405020304" pitchFamily="18" charset="0"/>
              </a:endParaRPr>
            </a:p>
          </p:txBody>
        </p:sp>
        <p:cxnSp>
          <p:nvCxnSpPr>
            <p:cNvPr id="101" name="Straight Arrow Connector 100"/>
            <p:cNvCxnSpPr>
              <a:stCxn id="94" idx="2"/>
              <a:endCxn id="97" idx="0"/>
            </p:cNvCxnSpPr>
            <p:nvPr/>
          </p:nvCxnSpPr>
          <p:spPr>
            <a:xfrm flipH="1">
              <a:off x="1295400" y="-1371600"/>
              <a:ext cx="3276600" cy="685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4" idx="2"/>
              <a:endCxn id="98" idx="0"/>
            </p:cNvCxnSpPr>
            <p:nvPr/>
          </p:nvCxnSpPr>
          <p:spPr>
            <a:xfrm>
              <a:off x="4572000" y="-1371600"/>
              <a:ext cx="0" cy="685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94" idx="2"/>
              <a:endCxn id="99" idx="0"/>
            </p:cNvCxnSpPr>
            <p:nvPr/>
          </p:nvCxnSpPr>
          <p:spPr>
            <a:xfrm>
              <a:off x="4572000" y="-1371600"/>
              <a:ext cx="3162300" cy="685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nvGrpSpPr>
            <p:cNvPr id="104" name="Group 103"/>
            <p:cNvGrpSpPr/>
            <p:nvPr/>
          </p:nvGrpSpPr>
          <p:grpSpPr>
            <a:xfrm>
              <a:off x="2743200" y="285750"/>
              <a:ext cx="3657600" cy="1191546"/>
              <a:chOff x="2590800" y="2389854"/>
              <a:chExt cx="3657600" cy="1191546"/>
            </a:xfrm>
          </p:grpSpPr>
          <p:sp>
            <p:nvSpPr>
              <p:cNvPr id="152" name="Rounded Rectangle 151"/>
              <p:cNvSpPr/>
              <p:nvPr/>
            </p:nvSpPr>
            <p:spPr>
              <a:xfrm>
                <a:off x="2590800" y="2438400"/>
                <a:ext cx="3657600" cy="114300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solidFill>
                    <a:schemeClr val="tx1"/>
                  </a:solidFill>
                  <a:latin typeface="Times New Roman" panose="02020603050405020304" pitchFamily="18" charset="0"/>
                  <a:cs typeface="Times New Roman" panose="02020603050405020304" pitchFamily="18" charset="0"/>
                </a:endParaRPr>
              </a:p>
            </p:txBody>
          </p:sp>
          <p:sp>
            <p:nvSpPr>
              <p:cNvPr id="153" name="TextBox 152"/>
              <p:cNvSpPr txBox="1"/>
              <p:nvPr/>
            </p:nvSpPr>
            <p:spPr>
              <a:xfrm>
                <a:off x="2590800" y="2389854"/>
                <a:ext cx="1934740" cy="593955"/>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Map Task </a:t>
                </a:r>
                <a:r>
                  <a:rPr lang="en-US" sz="1600" dirty="0" err="1">
                    <a:latin typeface="Times New Roman" panose="02020603050405020304" pitchFamily="18" charset="0"/>
                    <a:cs typeface="Times New Roman" panose="02020603050405020304" pitchFamily="18" charset="0"/>
                  </a:rPr>
                  <a:t>i</a:t>
                </a:r>
                <a:endParaRPr lang="en-IN" sz="1600" dirty="0">
                  <a:latin typeface="Times New Roman" panose="02020603050405020304" pitchFamily="18" charset="0"/>
                  <a:cs typeface="Times New Roman" panose="02020603050405020304" pitchFamily="18" charset="0"/>
                </a:endParaRPr>
              </a:p>
            </p:txBody>
          </p:sp>
          <p:sp>
            <p:nvSpPr>
              <p:cNvPr id="154" name="Rounded Rectangle 153"/>
              <p:cNvSpPr/>
              <p:nvPr/>
            </p:nvSpPr>
            <p:spPr>
              <a:xfrm>
                <a:off x="2946606" y="2954592"/>
                <a:ext cx="325755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New Roman" panose="02020603050405020304" pitchFamily="18" charset="0"/>
                    <a:cs typeface="Times New Roman" panose="02020603050405020304" pitchFamily="18" charset="0"/>
                  </a:rPr>
                  <a:t>Intermediate Data</a:t>
                </a:r>
                <a:endParaRPr lang="en-IN" sz="1600" dirty="0">
                  <a:solidFill>
                    <a:schemeClr val="tx1"/>
                  </a:solidFill>
                  <a:latin typeface="Times New Roman" panose="02020603050405020304" pitchFamily="18" charset="0"/>
                  <a:cs typeface="Times New Roman" panose="02020603050405020304" pitchFamily="18" charset="0"/>
                </a:endParaRPr>
              </a:p>
            </p:txBody>
          </p:sp>
        </p:grpSp>
        <p:sp>
          <p:nvSpPr>
            <p:cNvPr id="105" name="Rounded Rectangle 104"/>
            <p:cNvSpPr/>
            <p:nvPr/>
          </p:nvSpPr>
          <p:spPr>
            <a:xfrm>
              <a:off x="3306096" y="1981200"/>
              <a:ext cx="253368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New Roman" panose="02020603050405020304" pitchFamily="18" charset="0"/>
                  <a:cs typeface="Times New Roman" panose="02020603050405020304" pitchFamily="18" charset="0"/>
                </a:rPr>
                <a:t>Output Map </a:t>
              </a:r>
              <a:r>
                <a:rPr lang="en-US" sz="1600" dirty="0" err="1">
                  <a:solidFill>
                    <a:schemeClr val="tx1"/>
                  </a:solidFill>
                  <a:latin typeface="Times New Roman" panose="02020603050405020304" pitchFamily="18" charset="0"/>
                  <a:cs typeface="Times New Roman" panose="02020603050405020304" pitchFamily="18" charset="0"/>
                </a:rPr>
                <a:t>i</a:t>
              </a:r>
              <a:endParaRPr lang="en-IN" sz="1600" dirty="0">
                <a:solidFill>
                  <a:schemeClr val="tx1"/>
                </a:solidFill>
                <a:latin typeface="Times New Roman" panose="02020603050405020304" pitchFamily="18" charset="0"/>
                <a:cs typeface="Times New Roman" panose="02020603050405020304" pitchFamily="18" charset="0"/>
              </a:endParaRPr>
            </a:p>
          </p:txBody>
        </p:sp>
        <p:cxnSp>
          <p:nvCxnSpPr>
            <p:cNvPr id="106" name="Straight Arrow Connector 105"/>
            <p:cNvCxnSpPr>
              <a:stCxn id="152" idx="2"/>
              <a:endCxn id="105" idx="0"/>
            </p:cNvCxnSpPr>
            <p:nvPr/>
          </p:nvCxnSpPr>
          <p:spPr>
            <a:xfrm>
              <a:off x="4572000" y="1477296"/>
              <a:ext cx="936" cy="50390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07" name="Rounded Rectangle 106"/>
            <p:cNvSpPr/>
            <p:nvPr/>
          </p:nvSpPr>
          <p:spPr>
            <a:xfrm>
              <a:off x="285750" y="4191000"/>
              <a:ext cx="22860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New Roman" panose="02020603050405020304" pitchFamily="18" charset="0"/>
                  <a:cs typeface="Times New Roman" panose="02020603050405020304" pitchFamily="18" charset="0"/>
                </a:rPr>
                <a:t>Partition 1</a:t>
              </a:r>
              <a:endParaRPr lang="en-IN" sz="1600" dirty="0">
                <a:solidFill>
                  <a:schemeClr val="tx1"/>
                </a:solidFill>
                <a:latin typeface="Times New Roman" panose="02020603050405020304" pitchFamily="18" charset="0"/>
                <a:cs typeface="Times New Roman" panose="02020603050405020304" pitchFamily="18" charset="0"/>
              </a:endParaRPr>
            </a:p>
          </p:txBody>
        </p:sp>
        <p:sp>
          <p:nvSpPr>
            <p:cNvPr id="108" name="Rounded Rectangle 107"/>
            <p:cNvSpPr/>
            <p:nvPr/>
          </p:nvSpPr>
          <p:spPr>
            <a:xfrm>
              <a:off x="3429000" y="4191000"/>
              <a:ext cx="22860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New Roman" panose="02020603050405020304" pitchFamily="18" charset="0"/>
                  <a:cs typeface="Times New Roman" panose="02020603050405020304" pitchFamily="18" charset="0"/>
                </a:rPr>
                <a:t>Partition j</a:t>
              </a:r>
              <a:endParaRPr lang="en-IN" sz="1600" dirty="0">
                <a:solidFill>
                  <a:schemeClr val="tx1"/>
                </a:solidFill>
                <a:latin typeface="Times New Roman" panose="02020603050405020304" pitchFamily="18" charset="0"/>
                <a:cs typeface="Times New Roman" panose="02020603050405020304" pitchFamily="18" charset="0"/>
              </a:endParaRPr>
            </a:p>
          </p:txBody>
        </p:sp>
        <p:sp>
          <p:nvSpPr>
            <p:cNvPr id="109" name="Rounded Rectangle 108"/>
            <p:cNvSpPr/>
            <p:nvPr/>
          </p:nvSpPr>
          <p:spPr>
            <a:xfrm>
              <a:off x="6457950" y="4191000"/>
              <a:ext cx="25146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New Roman" panose="02020603050405020304" pitchFamily="18" charset="0"/>
                  <a:cs typeface="Times New Roman" panose="02020603050405020304" pitchFamily="18" charset="0"/>
                </a:rPr>
                <a:t>Partition R</a:t>
              </a:r>
              <a:endParaRPr lang="en-IN" sz="1600" dirty="0">
                <a:solidFill>
                  <a:schemeClr val="tx1"/>
                </a:solidFill>
                <a:latin typeface="Times New Roman" panose="02020603050405020304" pitchFamily="18" charset="0"/>
                <a:cs typeface="Times New Roman" panose="02020603050405020304" pitchFamily="18" charset="0"/>
              </a:endParaRPr>
            </a:p>
          </p:txBody>
        </p:sp>
        <p:sp>
          <p:nvSpPr>
            <p:cNvPr id="110" name="Rounded Rectangle 109"/>
            <p:cNvSpPr/>
            <p:nvPr/>
          </p:nvSpPr>
          <p:spPr>
            <a:xfrm>
              <a:off x="152400" y="1981200"/>
              <a:ext cx="253368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New Roman" panose="02020603050405020304" pitchFamily="18" charset="0"/>
                  <a:cs typeface="Times New Roman" panose="02020603050405020304" pitchFamily="18" charset="0"/>
                </a:rPr>
                <a:t>Output Map 1</a:t>
              </a:r>
              <a:endParaRPr lang="en-IN" sz="1600" dirty="0">
                <a:solidFill>
                  <a:schemeClr val="tx1"/>
                </a:solidFill>
                <a:latin typeface="Times New Roman" panose="02020603050405020304" pitchFamily="18" charset="0"/>
                <a:cs typeface="Times New Roman" panose="02020603050405020304" pitchFamily="18" charset="0"/>
              </a:endParaRPr>
            </a:p>
          </p:txBody>
        </p:sp>
        <p:sp>
          <p:nvSpPr>
            <p:cNvPr id="111" name="Rounded Rectangle 110"/>
            <p:cNvSpPr/>
            <p:nvPr/>
          </p:nvSpPr>
          <p:spPr>
            <a:xfrm>
              <a:off x="6585156" y="1981200"/>
              <a:ext cx="2711244"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New Roman" panose="02020603050405020304" pitchFamily="18" charset="0"/>
                  <a:cs typeface="Times New Roman" panose="02020603050405020304" pitchFamily="18" charset="0"/>
                </a:rPr>
                <a:t>Output Map M</a:t>
              </a:r>
              <a:endParaRPr lang="en-IN" sz="1600" dirty="0">
                <a:solidFill>
                  <a:schemeClr val="tx1"/>
                </a:solidFill>
                <a:latin typeface="Times New Roman" panose="02020603050405020304" pitchFamily="18" charset="0"/>
                <a:cs typeface="Times New Roman" panose="02020603050405020304" pitchFamily="18" charset="0"/>
              </a:endParaRPr>
            </a:p>
          </p:txBody>
        </p:sp>
        <p:grpSp>
          <p:nvGrpSpPr>
            <p:cNvPr id="112" name="Group 111"/>
            <p:cNvGrpSpPr/>
            <p:nvPr/>
          </p:nvGrpSpPr>
          <p:grpSpPr>
            <a:xfrm>
              <a:off x="2738187" y="5181600"/>
              <a:ext cx="3657600" cy="1191546"/>
              <a:chOff x="2590800" y="2389854"/>
              <a:chExt cx="3657600" cy="1191546"/>
            </a:xfrm>
          </p:grpSpPr>
          <p:sp>
            <p:nvSpPr>
              <p:cNvPr id="149" name="Rounded Rectangle 148"/>
              <p:cNvSpPr/>
              <p:nvPr/>
            </p:nvSpPr>
            <p:spPr>
              <a:xfrm>
                <a:off x="2590800" y="2438400"/>
                <a:ext cx="3657600" cy="114300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solidFill>
                    <a:schemeClr val="tx1"/>
                  </a:solidFill>
                  <a:latin typeface="Times New Roman" panose="02020603050405020304" pitchFamily="18" charset="0"/>
                  <a:cs typeface="Times New Roman" panose="02020603050405020304" pitchFamily="18" charset="0"/>
                </a:endParaRPr>
              </a:p>
            </p:txBody>
          </p:sp>
          <p:sp>
            <p:nvSpPr>
              <p:cNvPr id="150" name="TextBox 149"/>
              <p:cNvSpPr txBox="1"/>
              <p:nvPr/>
            </p:nvSpPr>
            <p:spPr>
              <a:xfrm>
                <a:off x="2590800" y="2389854"/>
                <a:ext cx="2353770" cy="593955"/>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Reduce Task j</a:t>
                </a:r>
                <a:endParaRPr lang="en-IN" sz="1600" dirty="0">
                  <a:latin typeface="Times New Roman" panose="02020603050405020304" pitchFamily="18" charset="0"/>
                  <a:cs typeface="Times New Roman" panose="02020603050405020304" pitchFamily="18" charset="0"/>
                </a:endParaRPr>
              </a:p>
            </p:txBody>
          </p:sp>
          <p:sp>
            <p:nvSpPr>
              <p:cNvPr id="151" name="Rounded Rectangle 150"/>
              <p:cNvSpPr/>
              <p:nvPr/>
            </p:nvSpPr>
            <p:spPr>
              <a:xfrm>
                <a:off x="2946606" y="2954592"/>
                <a:ext cx="325755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New Roman" panose="02020603050405020304" pitchFamily="18" charset="0"/>
                    <a:cs typeface="Times New Roman" panose="02020603050405020304" pitchFamily="18" charset="0"/>
                  </a:rPr>
                  <a:t>Intermediate Data</a:t>
                </a:r>
                <a:endParaRPr lang="en-IN" sz="1600" dirty="0">
                  <a:solidFill>
                    <a:schemeClr val="tx1"/>
                  </a:solidFill>
                  <a:latin typeface="Times New Roman" panose="02020603050405020304" pitchFamily="18" charset="0"/>
                  <a:cs typeface="Times New Roman" panose="02020603050405020304" pitchFamily="18" charset="0"/>
                </a:endParaRPr>
              </a:p>
            </p:txBody>
          </p:sp>
        </p:grpSp>
        <p:cxnSp>
          <p:nvCxnSpPr>
            <p:cNvPr id="113" name="Straight Arrow Connector 112"/>
            <p:cNvCxnSpPr>
              <a:stCxn id="98" idx="2"/>
              <a:endCxn id="152" idx="0"/>
            </p:cNvCxnSpPr>
            <p:nvPr/>
          </p:nvCxnSpPr>
          <p:spPr>
            <a:xfrm>
              <a:off x="4572000" y="-152400"/>
              <a:ext cx="0" cy="48669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108" idx="2"/>
              <a:endCxn id="149" idx="0"/>
            </p:cNvCxnSpPr>
            <p:nvPr/>
          </p:nvCxnSpPr>
          <p:spPr>
            <a:xfrm flipH="1">
              <a:off x="4566987" y="4724400"/>
              <a:ext cx="5013" cy="50574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5" name="Rounded Rectangle 114"/>
            <p:cNvSpPr/>
            <p:nvPr/>
          </p:nvSpPr>
          <p:spPr>
            <a:xfrm>
              <a:off x="3306096" y="6934200"/>
              <a:ext cx="253368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New Roman" panose="02020603050405020304" pitchFamily="18" charset="0"/>
                  <a:cs typeface="Times New Roman" panose="02020603050405020304" pitchFamily="18" charset="0"/>
                </a:rPr>
                <a:t>Output Red j</a:t>
              </a:r>
              <a:endParaRPr lang="en-IN" sz="1600" dirty="0">
                <a:solidFill>
                  <a:schemeClr val="tx1"/>
                </a:solidFill>
                <a:latin typeface="Times New Roman" panose="02020603050405020304" pitchFamily="18" charset="0"/>
                <a:cs typeface="Times New Roman" panose="02020603050405020304" pitchFamily="18" charset="0"/>
              </a:endParaRPr>
            </a:p>
          </p:txBody>
        </p:sp>
        <p:sp>
          <p:nvSpPr>
            <p:cNvPr id="116" name="Rounded Rectangle 115"/>
            <p:cNvSpPr/>
            <p:nvPr/>
          </p:nvSpPr>
          <p:spPr>
            <a:xfrm>
              <a:off x="152400" y="6934200"/>
              <a:ext cx="253368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New Roman" panose="02020603050405020304" pitchFamily="18" charset="0"/>
                  <a:cs typeface="Times New Roman" panose="02020603050405020304" pitchFamily="18" charset="0"/>
                </a:rPr>
                <a:t>Output Red 1</a:t>
              </a:r>
              <a:endParaRPr lang="en-IN" sz="1600" dirty="0">
                <a:solidFill>
                  <a:schemeClr val="tx1"/>
                </a:solidFill>
                <a:latin typeface="Times New Roman" panose="02020603050405020304" pitchFamily="18" charset="0"/>
                <a:cs typeface="Times New Roman" panose="02020603050405020304" pitchFamily="18" charset="0"/>
              </a:endParaRPr>
            </a:p>
          </p:txBody>
        </p:sp>
        <p:sp>
          <p:nvSpPr>
            <p:cNvPr id="117" name="Rounded Rectangle 116"/>
            <p:cNvSpPr/>
            <p:nvPr/>
          </p:nvSpPr>
          <p:spPr>
            <a:xfrm>
              <a:off x="6356556" y="6934200"/>
              <a:ext cx="2711244"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New Roman" panose="02020603050405020304" pitchFamily="18" charset="0"/>
                  <a:cs typeface="Times New Roman" panose="02020603050405020304" pitchFamily="18" charset="0"/>
                </a:rPr>
                <a:t>Output Red R</a:t>
              </a:r>
              <a:endParaRPr lang="en-IN" sz="1600" dirty="0">
                <a:solidFill>
                  <a:schemeClr val="tx1"/>
                </a:solidFill>
                <a:latin typeface="Times New Roman" panose="02020603050405020304" pitchFamily="18" charset="0"/>
                <a:cs typeface="Times New Roman" panose="02020603050405020304" pitchFamily="18" charset="0"/>
              </a:endParaRPr>
            </a:p>
          </p:txBody>
        </p:sp>
        <p:cxnSp>
          <p:nvCxnSpPr>
            <p:cNvPr id="118" name="Straight Arrow Connector 117"/>
            <p:cNvCxnSpPr>
              <a:stCxn id="149" idx="2"/>
              <a:endCxn id="115" idx="0"/>
            </p:cNvCxnSpPr>
            <p:nvPr/>
          </p:nvCxnSpPr>
          <p:spPr>
            <a:xfrm>
              <a:off x="4566987" y="6373146"/>
              <a:ext cx="5949" cy="56105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116" idx="2"/>
            </p:cNvCxnSpPr>
            <p:nvPr/>
          </p:nvCxnSpPr>
          <p:spPr>
            <a:xfrm>
              <a:off x="1419240" y="7467600"/>
              <a:ext cx="9510" cy="756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stCxn id="115" idx="2"/>
              <a:endCxn id="100" idx="0"/>
            </p:cNvCxnSpPr>
            <p:nvPr/>
          </p:nvCxnSpPr>
          <p:spPr>
            <a:xfrm flipH="1">
              <a:off x="4572000" y="7467600"/>
              <a:ext cx="936" cy="75937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117" idx="2"/>
            </p:cNvCxnSpPr>
            <p:nvPr/>
          </p:nvCxnSpPr>
          <p:spPr>
            <a:xfrm>
              <a:off x="7712178" y="7467600"/>
              <a:ext cx="3072" cy="756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22" name="Rounded Rectangle 121"/>
            <p:cNvSpPr/>
            <p:nvPr/>
          </p:nvSpPr>
          <p:spPr>
            <a:xfrm>
              <a:off x="0" y="3048000"/>
              <a:ext cx="8382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a:r>
                <a:rPr lang="en-US" sz="1600" dirty="0">
                  <a:solidFill>
                    <a:schemeClr val="tx1"/>
                  </a:solidFill>
                  <a:latin typeface="Times New Roman" panose="02020603050405020304" pitchFamily="18" charset="0"/>
                  <a:cs typeface="Times New Roman" panose="02020603050405020304" pitchFamily="18" charset="0"/>
                </a:rPr>
                <a:t>P11</a:t>
              </a:r>
              <a:endParaRPr lang="en-IN" sz="1600" dirty="0">
                <a:solidFill>
                  <a:schemeClr val="tx1"/>
                </a:solidFill>
                <a:latin typeface="Times New Roman" panose="02020603050405020304" pitchFamily="18" charset="0"/>
                <a:cs typeface="Times New Roman" panose="02020603050405020304" pitchFamily="18" charset="0"/>
              </a:endParaRPr>
            </a:p>
          </p:txBody>
        </p:sp>
        <p:sp>
          <p:nvSpPr>
            <p:cNvPr id="123" name="Rounded Rectangle 122"/>
            <p:cNvSpPr/>
            <p:nvPr/>
          </p:nvSpPr>
          <p:spPr>
            <a:xfrm>
              <a:off x="990600" y="3048000"/>
              <a:ext cx="8382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a:r>
                <a:rPr lang="en-US" sz="1600" dirty="0">
                  <a:solidFill>
                    <a:schemeClr val="tx1"/>
                  </a:solidFill>
                  <a:latin typeface="Times New Roman" panose="02020603050405020304" pitchFamily="18" charset="0"/>
                  <a:cs typeface="Times New Roman" panose="02020603050405020304" pitchFamily="18" charset="0"/>
                </a:rPr>
                <a:t>P1j</a:t>
              </a:r>
              <a:endParaRPr lang="en-IN" sz="1600" dirty="0">
                <a:solidFill>
                  <a:schemeClr val="tx1"/>
                </a:solidFill>
                <a:latin typeface="Times New Roman" panose="02020603050405020304" pitchFamily="18" charset="0"/>
                <a:cs typeface="Times New Roman" panose="02020603050405020304" pitchFamily="18" charset="0"/>
              </a:endParaRPr>
            </a:p>
          </p:txBody>
        </p:sp>
        <p:sp>
          <p:nvSpPr>
            <p:cNvPr id="124" name="Rounded Rectangle 123"/>
            <p:cNvSpPr/>
            <p:nvPr/>
          </p:nvSpPr>
          <p:spPr>
            <a:xfrm>
              <a:off x="2057400" y="3048000"/>
              <a:ext cx="889206"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a:r>
                <a:rPr lang="en-US" sz="1600" dirty="0">
                  <a:solidFill>
                    <a:schemeClr val="tx1"/>
                  </a:solidFill>
                  <a:latin typeface="Times New Roman" panose="02020603050405020304" pitchFamily="18" charset="0"/>
                  <a:cs typeface="Times New Roman" panose="02020603050405020304" pitchFamily="18" charset="0"/>
                </a:rPr>
                <a:t>P1R</a:t>
              </a:r>
              <a:endParaRPr lang="en-IN" sz="1600" dirty="0">
                <a:solidFill>
                  <a:schemeClr val="tx1"/>
                </a:solidFill>
                <a:latin typeface="Times New Roman" panose="02020603050405020304" pitchFamily="18" charset="0"/>
                <a:cs typeface="Times New Roman" panose="02020603050405020304" pitchFamily="18" charset="0"/>
              </a:endParaRPr>
            </a:p>
          </p:txBody>
        </p:sp>
        <p:sp>
          <p:nvSpPr>
            <p:cNvPr id="125" name="Rounded Rectangle 124"/>
            <p:cNvSpPr/>
            <p:nvPr/>
          </p:nvSpPr>
          <p:spPr>
            <a:xfrm>
              <a:off x="3168444" y="3048000"/>
              <a:ext cx="8382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a:r>
                <a:rPr lang="en-US" sz="1600" dirty="0">
                  <a:solidFill>
                    <a:schemeClr val="tx1"/>
                  </a:solidFill>
                  <a:latin typeface="Times New Roman" panose="02020603050405020304" pitchFamily="18" charset="0"/>
                  <a:cs typeface="Times New Roman" panose="02020603050405020304" pitchFamily="18" charset="0"/>
                </a:rPr>
                <a:t>Pi1</a:t>
              </a:r>
              <a:endParaRPr lang="en-IN" sz="1600" dirty="0">
                <a:solidFill>
                  <a:schemeClr val="tx1"/>
                </a:solidFill>
                <a:latin typeface="Times New Roman" panose="02020603050405020304" pitchFamily="18" charset="0"/>
                <a:cs typeface="Times New Roman" panose="02020603050405020304" pitchFamily="18" charset="0"/>
              </a:endParaRPr>
            </a:p>
          </p:txBody>
        </p:sp>
        <p:sp>
          <p:nvSpPr>
            <p:cNvPr id="126" name="Rounded Rectangle 125"/>
            <p:cNvSpPr/>
            <p:nvPr/>
          </p:nvSpPr>
          <p:spPr>
            <a:xfrm>
              <a:off x="4159044" y="3048000"/>
              <a:ext cx="8382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a:r>
                <a:rPr lang="en-US" sz="1600" dirty="0" err="1">
                  <a:solidFill>
                    <a:schemeClr val="tx1"/>
                  </a:solidFill>
                  <a:latin typeface="Times New Roman" panose="02020603050405020304" pitchFamily="18" charset="0"/>
                  <a:cs typeface="Times New Roman" panose="02020603050405020304" pitchFamily="18" charset="0"/>
                </a:rPr>
                <a:t>Pij</a:t>
              </a:r>
              <a:endParaRPr lang="en-IN" sz="1600" dirty="0">
                <a:solidFill>
                  <a:schemeClr val="tx1"/>
                </a:solidFill>
                <a:latin typeface="Times New Roman" panose="02020603050405020304" pitchFamily="18" charset="0"/>
                <a:cs typeface="Times New Roman" panose="02020603050405020304" pitchFamily="18" charset="0"/>
              </a:endParaRPr>
            </a:p>
          </p:txBody>
        </p:sp>
        <p:sp>
          <p:nvSpPr>
            <p:cNvPr id="127" name="Rounded Rectangle 126"/>
            <p:cNvSpPr/>
            <p:nvPr/>
          </p:nvSpPr>
          <p:spPr>
            <a:xfrm>
              <a:off x="5225844" y="3048000"/>
              <a:ext cx="889206"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a:r>
                <a:rPr lang="en-US" sz="1600" dirty="0" err="1">
                  <a:solidFill>
                    <a:schemeClr val="tx1"/>
                  </a:solidFill>
                  <a:latin typeface="Times New Roman" panose="02020603050405020304" pitchFamily="18" charset="0"/>
                  <a:cs typeface="Times New Roman" panose="02020603050405020304" pitchFamily="18" charset="0"/>
                </a:rPr>
                <a:t>PiR</a:t>
              </a:r>
              <a:endParaRPr lang="en-IN" sz="1600" dirty="0">
                <a:solidFill>
                  <a:schemeClr val="tx1"/>
                </a:solidFill>
                <a:latin typeface="Times New Roman" panose="02020603050405020304" pitchFamily="18" charset="0"/>
                <a:cs typeface="Times New Roman" panose="02020603050405020304" pitchFamily="18" charset="0"/>
              </a:endParaRPr>
            </a:p>
          </p:txBody>
        </p:sp>
        <p:sp>
          <p:nvSpPr>
            <p:cNvPr id="128" name="Rounded Rectangle 127"/>
            <p:cNvSpPr/>
            <p:nvPr/>
          </p:nvSpPr>
          <p:spPr>
            <a:xfrm>
              <a:off x="6324600" y="3048000"/>
              <a:ext cx="9906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a:r>
                <a:rPr lang="en-US" sz="1600" dirty="0">
                  <a:solidFill>
                    <a:schemeClr val="tx1"/>
                  </a:solidFill>
                  <a:latin typeface="Times New Roman" panose="02020603050405020304" pitchFamily="18" charset="0"/>
                  <a:cs typeface="Times New Roman" panose="02020603050405020304" pitchFamily="18" charset="0"/>
                </a:rPr>
                <a:t>PM1</a:t>
              </a:r>
              <a:endParaRPr lang="en-IN" sz="1600" dirty="0">
                <a:solidFill>
                  <a:schemeClr val="tx1"/>
                </a:solidFill>
                <a:latin typeface="Times New Roman" panose="02020603050405020304" pitchFamily="18" charset="0"/>
                <a:cs typeface="Times New Roman" panose="02020603050405020304" pitchFamily="18" charset="0"/>
              </a:endParaRPr>
            </a:p>
          </p:txBody>
        </p:sp>
        <p:sp>
          <p:nvSpPr>
            <p:cNvPr id="129" name="Rounded Rectangle 128"/>
            <p:cNvSpPr/>
            <p:nvPr/>
          </p:nvSpPr>
          <p:spPr>
            <a:xfrm>
              <a:off x="7448550" y="3048000"/>
              <a:ext cx="9906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a:r>
                <a:rPr lang="en-US" sz="1600" dirty="0" err="1">
                  <a:solidFill>
                    <a:schemeClr val="tx1"/>
                  </a:solidFill>
                  <a:latin typeface="Times New Roman" panose="02020603050405020304" pitchFamily="18" charset="0"/>
                  <a:cs typeface="Times New Roman" panose="02020603050405020304" pitchFamily="18" charset="0"/>
                </a:rPr>
                <a:t>PMj</a:t>
              </a:r>
              <a:endParaRPr lang="en-IN" sz="1600" dirty="0">
                <a:solidFill>
                  <a:schemeClr val="tx1"/>
                </a:solidFill>
                <a:latin typeface="Times New Roman" panose="02020603050405020304" pitchFamily="18" charset="0"/>
                <a:cs typeface="Times New Roman" panose="02020603050405020304" pitchFamily="18" charset="0"/>
              </a:endParaRPr>
            </a:p>
          </p:txBody>
        </p:sp>
        <p:sp>
          <p:nvSpPr>
            <p:cNvPr id="130" name="Rounded Rectangle 129"/>
            <p:cNvSpPr/>
            <p:nvPr/>
          </p:nvSpPr>
          <p:spPr>
            <a:xfrm>
              <a:off x="8534400" y="3048000"/>
              <a:ext cx="10668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a:r>
                <a:rPr lang="en-US" sz="1600" dirty="0">
                  <a:solidFill>
                    <a:schemeClr val="tx1"/>
                  </a:solidFill>
                  <a:latin typeface="Times New Roman" panose="02020603050405020304" pitchFamily="18" charset="0"/>
                  <a:cs typeface="Times New Roman" panose="02020603050405020304" pitchFamily="18" charset="0"/>
                </a:rPr>
                <a:t>PMR</a:t>
              </a:r>
              <a:endParaRPr lang="en-IN" sz="1600" dirty="0">
                <a:solidFill>
                  <a:schemeClr val="tx1"/>
                </a:solidFill>
                <a:latin typeface="Times New Roman" panose="02020603050405020304" pitchFamily="18" charset="0"/>
                <a:cs typeface="Times New Roman" panose="02020603050405020304" pitchFamily="18" charset="0"/>
              </a:endParaRPr>
            </a:p>
          </p:txBody>
        </p:sp>
        <p:cxnSp>
          <p:nvCxnSpPr>
            <p:cNvPr id="131" name="Straight Arrow Connector 130"/>
            <p:cNvCxnSpPr>
              <a:stCxn id="110" idx="2"/>
              <a:endCxn id="122" idx="0"/>
            </p:cNvCxnSpPr>
            <p:nvPr/>
          </p:nvCxnSpPr>
          <p:spPr>
            <a:xfrm flipH="1">
              <a:off x="419100" y="2514600"/>
              <a:ext cx="1000140"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stCxn id="110" idx="2"/>
              <a:endCxn id="123" idx="0"/>
            </p:cNvCxnSpPr>
            <p:nvPr/>
          </p:nvCxnSpPr>
          <p:spPr>
            <a:xfrm flipH="1">
              <a:off x="1409700" y="2514600"/>
              <a:ext cx="9540"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10" idx="2"/>
              <a:endCxn id="124" idx="0"/>
            </p:cNvCxnSpPr>
            <p:nvPr/>
          </p:nvCxnSpPr>
          <p:spPr>
            <a:xfrm>
              <a:off x="1419240" y="2514600"/>
              <a:ext cx="1082763"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a:stCxn id="105" idx="2"/>
              <a:endCxn id="125" idx="0"/>
            </p:cNvCxnSpPr>
            <p:nvPr/>
          </p:nvCxnSpPr>
          <p:spPr>
            <a:xfrm flipH="1">
              <a:off x="3587544" y="2514600"/>
              <a:ext cx="985392"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105" idx="2"/>
              <a:endCxn id="126" idx="0"/>
            </p:cNvCxnSpPr>
            <p:nvPr/>
          </p:nvCxnSpPr>
          <p:spPr>
            <a:xfrm>
              <a:off x="4572936" y="2514600"/>
              <a:ext cx="5208"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05" idx="2"/>
              <a:endCxn id="127" idx="0"/>
            </p:cNvCxnSpPr>
            <p:nvPr/>
          </p:nvCxnSpPr>
          <p:spPr>
            <a:xfrm>
              <a:off x="4572936" y="2514600"/>
              <a:ext cx="1097511"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111" idx="2"/>
              <a:endCxn id="128" idx="0"/>
            </p:cNvCxnSpPr>
            <p:nvPr/>
          </p:nvCxnSpPr>
          <p:spPr>
            <a:xfrm flipH="1">
              <a:off x="6819900" y="2514600"/>
              <a:ext cx="1120878"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a:stCxn id="111" idx="2"/>
              <a:endCxn id="129" idx="0"/>
            </p:cNvCxnSpPr>
            <p:nvPr/>
          </p:nvCxnSpPr>
          <p:spPr>
            <a:xfrm>
              <a:off x="7940778" y="2514600"/>
              <a:ext cx="3072"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a:stCxn id="111" idx="2"/>
              <a:endCxn id="130" idx="0"/>
            </p:cNvCxnSpPr>
            <p:nvPr/>
          </p:nvCxnSpPr>
          <p:spPr>
            <a:xfrm>
              <a:off x="7940778" y="2514600"/>
              <a:ext cx="1127022"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stCxn id="122" idx="2"/>
              <a:endCxn id="107" idx="0"/>
            </p:cNvCxnSpPr>
            <p:nvPr/>
          </p:nvCxnSpPr>
          <p:spPr>
            <a:xfrm>
              <a:off x="419100" y="3581400"/>
              <a:ext cx="1009650" cy="609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123" idx="2"/>
              <a:endCxn id="108" idx="0"/>
            </p:cNvCxnSpPr>
            <p:nvPr/>
          </p:nvCxnSpPr>
          <p:spPr>
            <a:xfrm>
              <a:off x="1409700" y="3581400"/>
              <a:ext cx="3162300" cy="609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stCxn id="124" idx="2"/>
              <a:endCxn id="109" idx="0"/>
            </p:cNvCxnSpPr>
            <p:nvPr/>
          </p:nvCxnSpPr>
          <p:spPr>
            <a:xfrm>
              <a:off x="2502003" y="3581400"/>
              <a:ext cx="5213247" cy="609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125" idx="2"/>
              <a:endCxn id="107" idx="0"/>
            </p:cNvCxnSpPr>
            <p:nvPr/>
          </p:nvCxnSpPr>
          <p:spPr>
            <a:xfrm flipH="1">
              <a:off x="1428750" y="3581400"/>
              <a:ext cx="2158794" cy="609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a:stCxn id="126" idx="2"/>
              <a:endCxn id="108" idx="0"/>
            </p:cNvCxnSpPr>
            <p:nvPr/>
          </p:nvCxnSpPr>
          <p:spPr>
            <a:xfrm flipH="1">
              <a:off x="4572000" y="3581400"/>
              <a:ext cx="6144" cy="609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stCxn id="127" idx="2"/>
              <a:endCxn id="109" idx="0"/>
            </p:cNvCxnSpPr>
            <p:nvPr/>
          </p:nvCxnSpPr>
          <p:spPr>
            <a:xfrm>
              <a:off x="5670447" y="3581400"/>
              <a:ext cx="2044803" cy="609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a:stCxn id="128" idx="2"/>
              <a:endCxn id="107" idx="0"/>
            </p:cNvCxnSpPr>
            <p:nvPr/>
          </p:nvCxnSpPr>
          <p:spPr>
            <a:xfrm flipH="1">
              <a:off x="1428750" y="3581400"/>
              <a:ext cx="5391150" cy="609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stCxn id="129" idx="2"/>
              <a:endCxn id="108" idx="0"/>
            </p:cNvCxnSpPr>
            <p:nvPr/>
          </p:nvCxnSpPr>
          <p:spPr>
            <a:xfrm flipH="1">
              <a:off x="4572000" y="3581400"/>
              <a:ext cx="3371850" cy="609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stCxn id="130" idx="2"/>
              <a:endCxn id="109" idx="0"/>
            </p:cNvCxnSpPr>
            <p:nvPr/>
          </p:nvCxnSpPr>
          <p:spPr>
            <a:xfrm flipH="1">
              <a:off x="7715250" y="3581400"/>
              <a:ext cx="1352550" cy="609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6323551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Flow of a MapReduce Job</a:t>
            </a:r>
            <a:endParaRPr lang="en-IN" dirty="0"/>
          </a:p>
        </p:txBody>
      </p:sp>
      <p:sp>
        <p:nvSpPr>
          <p:cNvPr id="4" name="Content Placeholder 3"/>
          <p:cNvSpPr>
            <a:spLocks noGrp="1"/>
          </p:cNvSpPr>
          <p:nvPr>
            <p:ph idx="1"/>
          </p:nvPr>
        </p:nvSpPr>
        <p:spPr>
          <a:xfrm>
            <a:off x="1981200" y="1600200"/>
            <a:ext cx="8229600" cy="4648200"/>
          </a:xfrm>
        </p:spPr>
        <p:txBody>
          <a:bodyPr>
            <a:normAutofit/>
          </a:bodyPr>
          <a:lstStyle/>
          <a:p>
            <a:pPr marL="514350" indent="-514350" algn="just">
              <a:buFont typeface="+mj-lt"/>
              <a:buAutoNum type="arabicPeriod"/>
            </a:pPr>
            <a:r>
              <a:rPr lang="en-US" dirty="0" smtClean="0"/>
              <a:t>The job tracker splits input data, and creates and assigns map tasks</a:t>
            </a:r>
          </a:p>
          <a:p>
            <a:pPr marL="514350" indent="-514350" algn="just">
              <a:buFont typeface="+mj-lt"/>
              <a:buAutoNum type="arabicPeriod"/>
            </a:pPr>
            <a:r>
              <a:rPr lang="en-US" dirty="0" smtClean="0"/>
              <a:t>Map tasks execute on slave nodes to produce intermediate results</a:t>
            </a:r>
          </a:p>
          <a:p>
            <a:pPr marL="514350" indent="-514350" algn="just">
              <a:buFont typeface="+mj-lt"/>
              <a:buAutoNum type="arabicPeriod"/>
            </a:pPr>
            <a:r>
              <a:rPr lang="en-US" dirty="0" smtClean="0"/>
              <a:t>Job tracker partitions (shuffles and sorts) the intermediate results and assigns reduce tasks</a:t>
            </a:r>
          </a:p>
          <a:p>
            <a:pPr marL="514350" indent="-514350" algn="just">
              <a:buFont typeface="+mj-lt"/>
              <a:buAutoNum type="arabicPeriod"/>
            </a:pPr>
            <a:r>
              <a:rPr lang="en-US" dirty="0" smtClean="0"/>
              <a:t>Reduce </a:t>
            </a:r>
            <a:r>
              <a:rPr lang="en-US" dirty="0"/>
              <a:t>tasks execute on slave nodes to produce </a:t>
            </a:r>
            <a:r>
              <a:rPr lang="en-US" dirty="0" smtClean="0"/>
              <a:t>final results</a:t>
            </a:r>
          </a:p>
          <a:p>
            <a:pPr marL="514350" indent="-514350" algn="just">
              <a:buFont typeface="+mj-lt"/>
              <a:buAutoNum type="arabicPeriod"/>
            </a:pPr>
            <a:r>
              <a:rPr lang="en-US" dirty="0" smtClean="0"/>
              <a:t>Job tracker aggregates the final results and produces the output for the user</a:t>
            </a:r>
            <a:endParaRPr lang="en-IN" dirty="0"/>
          </a:p>
        </p:txBody>
      </p:sp>
    </p:spTree>
    <p:extLst>
      <p:ext uri="{BB962C8B-B14F-4D97-AF65-F5344CB8AC3E}">
        <p14:creationId xmlns:p14="http://schemas.microsoft.com/office/powerpoint/2010/main" val="34883019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normAutofit fontScale="90000"/>
          </a:bodyPr>
          <a:lstStyle/>
          <a:p>
            <a:r>
              <a:rPr lang="en-US" dirty="0" smtClean="0"/>
              <a:t>Example Configuration of MapReduce</a:t>
            </a:r>
            <a:endParaRPr lang="en-IN" dirty="0"/>
          </a:p>
        </p:txBody>
      </p:sp>
      <p:grpSp>
        <p:nvGrpSpPr>
          <p:cNvPr id="3" name="Group 2"/>
          <p:cNvGrpSpPr>
            <a:grpSpLocks noChangeAspect="1"/>
          </p:cNvGrpSpPr>
          <p:nvPr/>
        </p:nvGrpSpPr>
        <p:grpSpPr>
          <a:xfrm>
            <a:off x="3462142" y="992212"/>
            <a:ext cx="6152471" cy="5859187"/>
            <a:chOff x="304800" y="-457200"/>
            <a:chExt cx="8789244" cy="8370267"/>
          </a:xfrm>
        </p:grpSpPr>
        <p:sp>
          <p:nvSpPr>
            <p:cNvPr id="4" name="TextBox 3"/>
            <p:cNvSpPr txBox="1"/>
            <p:nvPr/>
          </p:nvSpPr>
          <p:spPr>
            <a:xfrm>
              <a:off x="4082844" y="-457200"/>
              <a:ext cx="955390" cy="571586"/>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User</a:t>
              </a:r>
              <a:endParaRPr lang="en-IN"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304800" y="828020"/>
              <a:ext cx="8534400" cy="14579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6" name="TextBox 5"/>
            <p:cNvSpPr txBox="1"/>
            <p:nvPr/>
          </p:nvSpPr>
          <p:spPr>
            <a:xfrm>
              <a:off x="307400" y="838200"/>
              <a:ext cx="1982411" cy="571586"/>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Job Tracker</a:t>
              </a:r>
              <a:endParaRPr lang="en-IN" sz="2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581400" y="185410"/>
              <a:ext cx="772190" cy="571586"/>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Job</a:t>
              </a:r>
              <a:endParaRPr lang="en-IN" sz="2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506746" y="1524000"/>
              <a:ext cx="1209581" cy="571586"/>
            </a:xfrm>
            <a:prstGeom prst="rect">
              <a:avLst/>
            </a:prstGeom>
            <a:noFill/>
            <a:ln>
              <a:solidFill>
                <a:schemeClr val="accent1">
                  <a:shade val="95000"/>
                  <a:satMod val="105000"/>
                </a:schemeClr>
              </a:solidFill>
            </a:ln>
          </p:spPr>
          <p:txBody>
            <a:bodyPr wrap="none" rtlCol="0">
              <a:spAutoFit/>
            </a:bodyPr>
            <a:lstStyle/>
            <a:p>
              <a:r>
                <a:rPr lang="en-US" sz="2000" dirty="0">
                  <a:latin typeface="Times New Roman" panose="02020603050405020304" pitchFamily="18" charset="0"/>
                  <a:cs typeface="Times New Roman" panose="02020603050405020304" pitchFamily="18" charset="0"/>
                </a:rPr>
                <a:t>Map 1</a:t>
              </a:r>
              <a:endParaRPr lang="en-IN" sz="20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259346" y="1524000"/>
              <a:ext cx="1209581" cy="571586"/>
            </a:xfrm>
            <a:prstGeom prst="rect">
              <a:avLst/>
            </a:prstGeom>
            <a:noFill/>
            <a:ln>
              <a:solidFill>
                <a:schemeClr val="accent1">
                  <a:shade val="95000"/>
                  <a:satMod val="105000"/>
                </a:schemeClr>
              </a:solidFill>
            </a:ln>
          </p:spPr>
          <p:txBody>
            <a:bodyPr wrap="none" rtlCol="0">
              <a:spAutoFit/>
            </a:bodyPr>
            <a:lstStyle/>
            <a:p>
              <a:r>
                <a:rPr lang="en-US" sz="2000" dirty="0">
                  <a:latin typeface="Times New Roman" panose="02020603050405020304" pitchFamily="18" charset="0"/>
                  <a:cs typeface="Times New Roman" panose="02020603050405020304" pitchFamily="18" charset="0"/>
                </a:rPr>
                <a:t>Map 2</a:t>
              </a:r>
              <a:endParaRPr lang="en-IN" sz="20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962400" y="1524000"/>
              <a:ext cx="1209581" cy="571586"/>
            </a:xfrm>
            <a:prstGeom prst="rect">
              <a:avLst/>
            </a:prstGeom>
            <a:noFill/>
            <a:ln>
              <a:solidFill>
                <a:schemeClr val="accent1">
                  <a:shade val="95000"/>
                  <a:satMod val="105000"/>
                </a:schemeClr>
              </a:solidFill>
            </a:ln>
          </p:spPr>
          <p:txBody>
            <a:bodyPr wrap="none" rtlCol="0">
              <a:spAutoFit/>
            </a:bodyPr>
            <a:lstStyle/>
            <a:p>
              <a:r>
                <a:rPr lang="en-US" sz="2000" dirty="0">
                  <a:latin typeface="Times New Roman" panose="02020603050405020304" pitchFamily="18" charset="0"/>
                  <a:cs typeface="Times New Roman" panose="02020603050405020304" pitchFamily="18" charset="0"/>
                </a:rPr>
                <a:t>Map 3</a:t>
              </a:r>
              <a:endParaRPr lang="en-IN" sz="20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5779717" y="1524000"/>
              <a:ext cx="1129430" cy="571586"/>
            </a:xfrm>
            <a:prstGeom prst="rect">
              <a:avLst/>
            </a:prstGeom>
            <a:noFill/>
            <a:ln>
              <a:solidFill>
                <a:schemeClr val="accent1">
                  <a:shade val="95000"/>
                  <a:satMod val="105000"/>
                </a:schemeClr>
              </a:solidFill>
            </a:ln>
          </p:spPr>
          <p:txBody>
            <a:bodyPr wrap="none" rtlCol="0">
              <a:spAutoFit/>
            </a:bodyPr>
            <a:lstStyle/>
            <a:p>
              <a:r>
                <a:rPr lang="en-US" sz="2000" dirty="0">
                  <a:latin typeface="Times New Roman" panose="02020603050405020304" pitchFamily="18" charset="0"/>
                  <a:cs typeface="Times New Roman" panose="02020603050405020304" pitchFamily="18" charset="0"/>
                </a:rPr>
                <a:t>Red 1</a:t>
              </a:r>
              <a:endParaRPr lang="en-IN" sz="20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7440946" y="1524000"/>
              <a:ext cx="1129430" cy="571586"/>
            </a:xfrm>
            <a:prstGeom prst="rect">
              <a:avLst/>
            </a:prstGeom>
            <a:noFill/>
            <a:ln>
              <a:solidFill>
                <a:schemeClr val="accent1">
                  <a:shade val="95000"/>
                  <a:satMod val="105000"/>
                </a:schemeClr>
              </a:solidFill>
            </a:ln>
          </p:spPr>
          <p:txBody>
            <a:bodyPr wrap="none" rtlCol="0">
              <a:spAutoFit/>
            </a:bodyPr>
            <a:lstStyle/>
            <a:p>
              <a:r>
                <a:rPr lang="en-US" sz="2000" dirty="0">
                  <a:latin typeface="Times New Roman" panose="02020603050405020304" pitchFamily="18" charset="0"/>
                  <a:cs typeface="Times New Roman" panose="02020603050405020304" pitchFamily="18" charset="0"/>
                </a:rPr>
                <a:t>Red 2</a:t>
              </a:r>
              <a:endParaRPr lang="en-IN" sz="2000" dirty="0">
                <a:latin typeface="Times New Roman" panose="02020603050405020304" pitchFamily="18" charset="0"/>
                <a:cs typeface="Times New Roman" panose="02020603050405020304" pitchFamily="18" charset="0"/>
              </a:endParaRPr>
            </a:p>
          </p:txBody>
        </p:sp>
        <p:sp>
          <p:nvSpPr>
            <p:cNvPr id="13" name="Rectangle 12"/>
            <p:cNvSpPr/>
            <p:nvPr/>
          </p:nvSpPr>
          <p:spPr>
            <a:xfrm>
              <a:off x="304800" y="3733800"/>
              <a:ext cx="1954546" cy="31343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14" name="Rectangle 13"/>
            <p:cNvSpPr/>
            <p:nvPr/>
          </p:nvSpPr>
          <p:spPr>
            <a:xfrm>
              <a:off x="2514600" y="3733800"/>
              <a:ext cx="1965248" cy="31343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15" name="Rectangle 14"/>
            <p:cNvSpPr/>
            <p:nvPr/>
          </p:nvSpPr>
          <p:spPr>
            <a:xfrm>
              <a:off x="4724400" y="3733800"/>
              <a:ext cx="1954546" cy="31343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16" name="Rectangle 15"/>
            <p:cNvSpPr/>
            <p:nvPr/>
          </p:nvSpPr>
          <p:spPr>
            <a:xfrm>
              <a:off x="6934200" y="3733800"/>
              <a:ext cx="1954546" cy="31343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17" name="TextBox 16"/>
            <p:cNvSpPr txBox="1"/>
            <p:nvPr/>
          </p:nvSpPr>
          <p:spPr>
            <a:xfrm>
              <a:off x="366314" y="7341481"/>
              <a:ext cx="2302645" cy="571586"/>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Task Trackers</a:t>
              </a:r>
              <a:endParaRPr lang="en-IN" sz="20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1751995" y="6806624"/>
              <a:ext cx="712650" cy="571586"/>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N1</a:t>
              </a:r>
              <a:endParaRPr lang="en-IN" sz="20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3961794" y="6806624"/>
              <a:ext cx="712650" cy="571586"/>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N2</a:t>
              </a:r>
              <a:endParaRPr lang="en-IN" sz="20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6171594" y="6806624"/>
              <a:ext cx="712650" cy="571586"/>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N3</a:t>
              </a:r>
              <a:endParaRPr lang="en-IN" sz="20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8381394" y="6806624"/>
              <a:ext cx="712650" cy="571586"/>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N4</a:t>
              </a:r>
              <a:endParaRPr lang="en-IN" sz="20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443873" y="5704581"/>
              <a:ext cx="470527" cy="1011266"/>
            </a:xfrm>
            <a:prstGeom prst="rect">
              <a:avLst/>
            </a:prstGeom>
            <a:pattFill prst="ltVert">
              <a:fgClr>
                <a:schemeClr val="accent1"/>
              </a:fgClr>
              <a:bgClr>
                <a:schemeClr val="bg1"/>
              </a:bgClr>
            </a:pattFill>
            <a:ln>
              <a:solidFill>
                <a:schemeClr val="accent1">
                  <a:shade val="95000"/>
                  <a:satMod val="105000"/>
                </a:schemeClr>
              </a:solidFill>
            </a:ln>
          </p:spPr>
          <p:txBody>
            <a:bodyPr wrap="square" rtlCol="0">
              <a:spAutoFit/>
            </a:bodyPr>
            <a:lstStyle/>
            <a:p>
              <a:r>
                <a:rPr lang="en-US" sz="2000" dirty="0">
                  <a:latin typeface="Times New Roman" panose="02020603050405020304" pitchFamily="18" charset="0"/>
                  <a:cs typeface="Times New Roman" panose="02020603050405020304" pitchFamily="18" charset="0"/>
                </a:rPr>
                <a:t>B1</a:t>
              </a:r>
              <a:endParaRPr lang="en-IN" sz="20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1037707" y="5704581"/>
              <a:ext cx="470527" cy="1011266"/>
            </a:xfrm>
            <a:prstGeom prst="rect">
              <a:avLst/>
            </a:prstGeom>
            <a:pattFill prst="ltHorz">
              <a:fgClr>
                <a:schemeClr val="accent1"/>
              </a:fgClr>
              <a:bgClr>
                <a:schemeClr val="bg1"/>
              </a:bgClr>
            </a:pattFill>
            <a:ln>
              <a:solidFill>
                <a:schemeClr val="accent1">
                  <a:shade val="95000"/>
                  <a:satMod val="105000"/>
                </a:schemeClr>
              </a:solidFill>
            </a:ln>
          </p:spPr>
          <p:txBody>
            <a:bodyPr wrap="square" rtlCol="0">
              <a:spAutoFit/>
            </a:bodyPr>
            <a:lstStyle/>
            <a:p>
              <a:r>
                <a:rPr lang="en-US" sz="2000" dirty="0">
                  <a:latin typeface="Times New Roman" panose="02020603050405020304" pitchFamily="18" charset="0"/>
                  <a:cs typeface="Times New Roman" panose="02020603050405020304" pitchFamily="18" charset="0"/>
                </a:rPr>
                <a:t>B2</a:t>
              </a:r>
              <a:endParaRPr lang="en-IN" sz="20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3263273" y="5705941"/>
              <a:ext cx="470527" cy="1011266"/>
            </a:xfrm>
            <a:prstGeom prst="rect">
              <a:avLst/>
            </a:prstGeom>
            <a:pattFill prst="ltDnDiag">
              <a:fgClr>
                <a:schemeClr val="accent1"/>
              </a:fgClr>
              <a:bgClr>
                <a:schemeClr val="bg1"/>
              </a:bgClr>
            </a:pattFill>
            <a:ln>
              <a:solidFill>
                <a:schemeClr val="accent1">
                  <a:shade val="95000"/>
                  <a:satMod val="105000"/>
                </a:schemeClr>
              </a:solidFill>
            </a:ln>
          </p:spPr>
          <p:txBody>
            <a:bodyPr wrap="square" rtlCol="0">
              <a:spAutoFit/>
            </a:bodyPr>
            <a:lstStyle/>
            <a:p>
              <a:r>
                <a:rPr lang="en-US" sz="2000" dirty="0">
                  <a:latin typeface="Times New Roman" panose="02020603050405020304" pitchFamily="18" charset="0"/>
                  <a:cs typeface="Times New Roman" panose="02020603050405020304" pitchFamily="18" charset="0"/>
                </a:rPr>
                <a:t>B3</a:t>
              </a:r>
              <a:endParaRPr lang="en-IN" sz="20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3872873" y="5695524"/>
              <a:ext cx="470527" cy="1011266"/>
            </a:xfrm>
            <a:prstGeom prst="rect">
              <a:avLst/>
            </a:prstGeom>
            <a:pattFill prst="ltUpDiag">
              <a:fgClr>
                <a:schemeClr val="accent1"/>
              </a:fgClr>
              <a:bgClr>
                <a:schemeClr val="bg1"/>
              </a:bgClr>
            </a:pattFill>
            <a:ln>
              <a:solidFill>
                <a:schemeClr val="accent1">
                  <a:shade val="95000"/>
                  <a:satMod val="105000"/>
                </a:schemeClr>
              </a:solidFill>
            </a:ln>
          </p:spPr>
          <p:txBody>
            <a:bodyPr wrap="square" rtlCol="0">
              <a:spAutoFit/>
            </a:bodyPr>
            <a:lstStyle/>
            <a:p>
              <a:r>
                <a:rPr lang="en-US" sz="2000" dirty="0">
                  <a:latin typeface="Times New Roman" panose="02020603050405020304" pitchFamily="18" charset="0"/>
                  <a:cs typeface="Times New Roman" panose="02020603050405020304" pitchFamily="18" charset="0"/>
                </a:rPr>
                <a:t>B4</a:t>
              </a:r>
              <a:endParaRPr lang="en-IN" sz="2000"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1663073" y="5695524"/>
              <a:ext cx="470527" cy="1011266"/>
            </a:xfrm>
            <a:prstGeom prst="rect">
              <a:avLst/>
            </a:prstGeom>
            <a:pattFill prst="ltUpDiag">
              <a:fgClr>
                <a:schemeClr val="accent1"/>
              </a:fgClr>
              <a:bgClr>
                <a:schemeClr val="bg1"/>
              </a:bgClr>
            </a:pattFill>
            <a:ln>
              <a:solidFill>
                <a:schemeClr val="accent1">
                  <a:shade val="95000"/>
                  <a:satMod val="105000"/>
                </a:schemeClr>
              </a:solidFill>
            </a:ln>
          </p:spPr>
          <p:txBody>
            <a:bodyPr wrap="square" rtlCol="0">
              <a:spAutoFit/>
            </a:bodyPr>
            <a:lstStyle/>
            <a:p>
              <a:r>
                <a:rPr lang="en-US" sz="2000" dirty="0">
                  <a:latin typeface="Times New Roman" panose="02020603050405020304" pitchFamily="18" charset="0"/>
                  <a:cs typeface="Times New Roman" panose="02020603050405020304" pitchFamily="18" charset="0"/>
                </a:rPr>
                <a:t>B4</a:t>
              </a:r>
              <a:endParaRPr lang="en-IN" sz="20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5473073" y="5699234"/>
              <a:ext cx="470527" cy="1011266"/>
            </a:xfrm>
            <a:prstGeom prst="rect">
              <a:avLst/>
            </a:prstGeom>
            <a:pattFill prst="ltDnDiag">
              <a:fgClr>
                <a:schemeClr val="accent1"/>
              </a:fgClr>
              <a:bgClr>
                <a:schemeClr val="bg1"/>
              </a:bgClr>
            </a:pattFill>
            <a:ln>
              <a:solidFill>
                <a:schemeClr val="accent1">
                  <a:shade val="95000"/>
                  <a:satMod val="105000"/>
                </a:schemeClr>
              </a:solidFill>
            </a:ln>
          </p:spPr>
          <p:txBody>
            <a:bodyPr wrap="square" rtlCol="0">
              <a:spAutoFit/>
            </a:bodyPr>
            <a:lstStyle/>
            <a:p>
              <a:r>
                <a:rPr lang="en-US" sz="2000" dirty="0">
                  <a:latin typeface="Times New Roman" panose="02020603050405020304" pitchFamily="18" charset="0"/>
                  <a:cs typeface="Times New Roman" panose="02020603050405020304" pitchFamily="18" charset="0"/>
                </a:rPr>
                <a:t>B3</a:t>
              </a:r>
              <a:endParaRPr lang="en-IN" sz="2000"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6082673" y="5704581"/>
              <a:ext cx="470527" cy="1011266"/>
            </a:xfrm>
            <a:prstGeom prst="rect">
              <a:avLst/>
            </a:prstGeom>
            <a:pattFill prst="ltUpDiag">
              <a:fgClr>
                <a:schemeClr val="accent1"/>
              </a:fgClr>
              <a:bgClr>
                <a:schemeClr val="bg1"/>
              </a:bgClr>
            </a:pattFill>
            <a:ln>
              <a:solidFill>
                <a:schemeClr val="accent1">
                  <a:shade val="95000"/>
                  <a:satMod val="105000"/>
                </a:schemeClr>
              </a:solidFill>
            </a:ln>
          </p:spPr>
          <p:txBody>
            <a:bodyPr wrap="square" rtlCol="0">
              <a:spAutoFit/>
            </a:bodyPr>
            <a:lstStyle/>
            <a:p>
              <a:r>
                <a:rPr lang="en-US" sz="2000" dirty="0">
                  <a:latin typeface="Times New Roman" panose="02020603050405020304" pitchFamily="18" charset="0"/>
                  <a:cs typeface="Times New Roman" panose="02020603050405020304" pitchFamily="18" charset="0"/>
                </a:rPr>
                <a:t>B4</a:t>
              </a:r>
              <a:endParaRPr lang="en-IN" sz="2000"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2647009" y="5702321"/>
              <a:ext cx="470527" cy="1011266"/>
            </a:xfrm>
            <a:prstGeom prst="rect">
              <a:avLst/>
            </a:prstGeom>
            <a:pattFill prst="ltHorz">
              <a:fgClr>
                <a:schemeClr val="accent1"/>
              </a:fgClr>
              <a:bgClr>
                <a:schemeClr val="bg1"/>
              </a:bgClr>
            </a:pattFill>
            <a:ln>
              <a:solidFill>
                <a:schemeClr val="accent1">
                  <a:shade val="95000"/>
                  <a:satMod val="105000"/>
                </a:schemeClr>
              </a:solidFill>
            </a:ln>
          </p:spPr>
          <p:txBody>
            <a:bodyPr wrap="square" rtlCol="0">
              <a:spAutoFit/>
            </a:bodyPr>
            <a:lstStyle/>
            <a:p>
              <a:r>
                <a:rPr lang="en-US" sz="2000" dirty="0">
                  <a:latin typeface="Times New Roman" panose="02020603050405020304" pitchFamily="18" charset="0"/>
                  <a:cs typeface="Times New Roman" panose="02020603050405020304" pitchFamily="18" charset="0"/>
                </a:rPr>
                <a:t>B2</a:t>
              </a:r>
              <a:endParaRPr lang="en-IN" sz="2000"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7086600" y="5695524"/>
              <a:ext cx="470527" cy="1011266"/>
            </a:xfrm>
            <a:prstGeom prst="rect">
              <a:avLst/>
            </a:prstGeom>
            <a:pattFill prst="ltVert">
              <a:fgClr>
                <a:schemeClr val="accent1"/>
              </a:fgClr>
              <a:bgClr>
                <a:schemeClr val="bg1"/>
              </a:bgClr>
            </a:pattFill>
            <a:ln>
              <a:solidFill>
                <a:schemeClr val="accent1">
                  <a:shade val="95000"/>
                  <a:satMod val="105000"/>
                </a:schemeClr>
              </a:solidFill>
            </a:ln>
          </p:spPr>
          <p:txBody>
            <a:bodyPr wrap="square" rtlCol="0">
              <a:spAutoFit/>
            </a:bodyPr>
            <a:lstStyle/>
            <a:p>
              <a:r>
                <a:rPr lang="en-US" sz="2000" dirty="0">
                  <a:latin typeface="Times New Roman" panose="02020603050405020304" pitchFamily="18" charset="0"/>
                  <a:cs typeface="Times New Roman" panose="02020603050405020304" pitchFamily="18" charset="0"/>
                </a:rPr>
                <a:t>B1</a:t>
              </a:r>
              <a:endParaRPr lang="en-IN" sz="2000"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7680434" y="5695524"/>
              <a:ext cx="470527" cy="1011266"/>
            </a:xfrm>
            <a:prstGeom prst="rect">
              <a:avLst/>
            </a:prstGeom>
            <a:pattFill prst="ltHorz">
              <a:fgClr>
                <a:schemeClr val="accent1"/>
              </a:fgClr>
              <a:bgClr>
                <a:schemeClr val="bg1"/>
              </a:bgClr>
            </a:pattFill>
            <a:ln>
              <a:solidFill>
                <a:schemeClr val="accent1">
                  <a:shade val="95000"/>
                  <a:satMod val="105000"/>
                </a:schemeClr>
              </a:solidFill>
            </a:ln>
          </p:spPr>
          <p:txBody>
            <a:bodyPr wrap="square" rtlCol="0">
              <a:spAutoFit/>
            </a:bodyPr>
            <a:lstStyle/>
            <a:p>
              <a:r>
                <a:rPr lang="en-US" sz="2000" dirty="0">
                  <a:latin typeface="Times New Roman" panose="02020603050405020304" pitchFamily="18" charset="0"/>
                  <a:cs typeface="Times New Roman" panose="02020603050405020304" pitchFamily="18" charset="0"/>
                </a:rPr>
                <a:t>B2</a:t>
              </a:r>
              <a:endParaRPr lang="en-IN" sz="2000"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8290034" y="5695524"/>
              <a:ext cx="470527" cy="1011266"/>
            </a:xfrm>
            <a:prstGeom prst="rect">
              <a:avLst/>
            </a:prstGeom>
            <a:pattFill prst="ltDnDiag">
              <a:fgClr>
                <a:schemeClr val="accent1"/>
              </a:fgClr>
              <a:bgClr>
                <a:schemeClr val="bg1"/>
              </a:bgClr>
            </a:pattFill>
            <a:ln>
              <a:solidFill>
                <a:schemeClr val="accent1">
                  <a:shade val="95000"/>
                  <a:satMod val="105000"/>
                </a:schemeClr>
              </a:solidFill>
            </a:ln>
          </p:spPr>
          <p:txBody>
            <a:bodyPr wrap="square" rtlCol="0">
              <a:spAutoFit/>
            </a:bodyPr>
            <a:lstStyle/>
            <a:p>
              <a:r>
                <a:rPr lang="en-US" sz="2000" dirty="0">
                  <a:latin typeface="Times New Roman" panose="02020603050405020304" pitchFamily="18" charset="0"/>
                  <a:cs typeface="Times New Roman" panose="02020603050405020304" pitchFamily="18" charset="0"/>
                </a:rPr>
                <a:t>B3</a:t>
              </a:r>
              <a:endParaRPr lang="en-IN" sz="2000"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504283" y="4047811"/>
              <a:ext cx="638717" cy="983223"/>
            </a:xfrm>
            <a:prstGeom prst="rect">
              <a:avLst/>
            </a:prstGeom>
            <a:noFill/>
            <a:ln>
              <a:solidFill>
                <a:schemeClr val="accent1">
                  <a:shade val="95000"/>
                  <a:satMod val="105000"/>
                </a:schemeClr>
              </a:solidFill>
            </a:ln>
          </p:spPr>
          <p:txBody>
            <a:bodyPr wrap="square" lIns="36000" tIns="36000" rIns="36000" bIns="36000" rtlCol="0">
              <a:spAutoFit/>
            </a:bodyPr>
            <a:lstStyle/>
            <a:p>
              <a:r>
                <a:rPr lang="en-US" sz="2000" dirty="0">
                  <a:latin typeface="Times New Roman" panose="02020603050405020304" pitchFamily="18" charset="0"/>
                  <a:cs typeface="Times New Roman" panose="02020603050405020304" pitchFamily="18" charset="0"/>
                </a:rPr>
                <a:t>M1A1</a:t>
              </a:r>
              <a:endParaRPr lang="en-IN" sz="2000"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4856809" y="5699234"/>
              <a:ext cx="470527" cy="1011266"/>
            </a:xfrm>
            <a:prstGeom prst="rect">
              <a:avLst/>
            </a:prstGeom>
            <a:pattFill prst="ltVert">
              <a:fgClr>
                <a:schemeClr val="accent1"/>
              </a:fgClr>
              <a:bgClr>
                <a:schemeClr val="bg1"/>
              </a:bgClr>
            </a:pattFill>
            <a:ln>
              <a:solidFill>
                <a:schemeClr val="accent1">
                  <a:shade val="95000"/>
                  <a:satMod val="105000"/>
                </a:schemeClr>
              </a:solidFill>
            </a:ln>
          </p:spPr>
          <p:txBody>
            <a:bodyPr wrap="square" rtlCol="0">
              <a:spAutoFit/>
            </a:bodyPr>
            <a:lstStyle/>
            <a:p>
              <a:r>
                <a:rPr lang="en-US" sz="2000" dirty="0">
                  <a:latin typeface="Times New Roman" panose="02020603050405020304" pitchFamily="18" charset="0"/>
                  <a:cs typeface="Times New Roman" panose="02020603050405020304" pitchFamily="18" charset="0"/>
                </a:rPr>
                <a:t>B1</a:t>
              </a:r>
              <a:endParaRPr lang="en-IN" sz="2000"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2514600" y="4054367"/>
              <a:ext cx="638717" cy="983223"/>
            </a:xfrm>
            <a:prstGeom prst="rect">
              <a:avLst/>
            </a:prstGeom>
            <a:noFill/>
            <a:ln>
              <a:solidFill>
                <a:schemeClr val="accent1">
                  <a:shade val="95000"/>
                  <a:satMod val="105000"/>
                </a:schemeClr>
              </a:solidFill>
              <a:prstDash val="lgDash"/>
            </a:ln>
          </p:spPr>
          <p:txBody>
            <a:bodyPr wrap="square" lIns="36000" tIns="36000" rIns="36000" bIns="36000" rtlCol="0">
              <a:spAutoFit/>
            </a:bodyPr>
            <a:lstStyle/>
            <a:p>
              <a:r>
                <a:rPr lang="en-US" sz="2000" dirty="0">
                  <a:latin typeface="Times New Roman" panose="02020603050405020304" pitchFamily="18" charset="0"/>
                  <a:cs typeface="Times New Roman" panose="02020603050405020304" pitchFamily="18" charset="0"/>
                </a:rPr>
                <a:t>M2A1</a:t>
              </a:r>
              <a:endParaRPr lang="en-IN" sz="2000"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3200400" y="4047811"/>
              <a:ext cx="638717" cy="983223"/>
            </a:xfrm>
            <a:prstGeom prst="rect">
              <a:avLst/>
            </a:prstGeom>
            <a:noFill/>
            <a:ln>
              <a:solidFill>
                <a:schemeClr val="accent1">
                  <a:shade val="95000"/>
                  <a:satMod val="105000"/>
                </a:schemeClr>
              </a:solidFill>
            </a:ln>
          </p:spPr>
          <p:txBody>
            <a:bodyPr wrap="square" lIns="36000" tIns="36000" rIns="36000" bIns="36000" rtlCol="0">
              <a:spAutoFit/>
            </a:bodyPr>
            <a:lstStyle/>
            <a:p>
              <a:r>
                <a:rPr lang="en-US" sz="2000" dirty="0">
                  <a:latin typeface="Times New Roman" panose="02020603050405020304" pitchFamily="18" charset="0"/>
                  <a:cs typeface="Times New Roman" panose="02020603050405020304" pitchFamily="18" charset="0"/>
                </a:rPr>
                <a:t>M2A2</a:t>
              </a:r>
              <a:endParaRPr lang="en-IN" sz="2000"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1447800" y="4047811"/>
              <a:ext cx="593649" cy="983223"/>
            </a:xfrm>
            <a:prstGeom prst="rect">
              <a:avLst/>
            </a:prstGeom>
            <a:noFill/>
            <a:ln>
              <a:solidFill>
                <a:schemeClr val="accent1">
                  <a:shade val="95000"/>
                  <a:satMod val="105000"/>
                </a:schemeClr>
              </a:solidFill>
            </a:ln>
          </p:spPr>
          <p:txBody>
            <a:bodyPr wrap="square" lIns="36000" tIns="36000" rIns="0" bIns="36000" rtlCol="0">
              <a:spAutoFit/>
            </a:bodyPr>
            <a:lstStyle/>
            <a:p>
              <a:r>
                <a:rPr lang="en-US" sz="2000" dirty="0">
                  <a:latin typeface="Times New Roman" panose="02020603050405020304" pitchFamily="18" charset="0"/>
                  <a:cs typeface="Times New Roman" panose="02020603050405020304" pitchFamily="18" charset="0"/>
                </a:rPr>
                <a:t>R1A1</a:t>
              </a:r>
              <a:endParaRPr lang="en-IN" sz="2000"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3886200" y="4047811"/>
              <a:ext cx="593649" cy="983223"/>
            </a:xfrm>
            <a:prstGeom prst="rect">
              <a:avLst/>
            </a:prstGeom>
            <a:noFill/>
            <a:ln>
              <a:solidFill>
                <a:schemeClr val="accent1">
                  <a:shade val="95000"/>
                  <a:satMod val="105000"/>
                </a:schemeClr>
              </a:solidFill>
            </a:ln>
          </p:spPr>
          <p:txBody>
            <a:bodyPr wrap="square" lIns="36000" tIns="36000" rIns="0" bIns="36000" rtlCol="0">
              <a:spAutoFit/>
            </a:bodyPr>
            <a:lstStyle/>
            <a:p>
              <a:r>
                <a:rPr lang="en-US" sz="2000" dirty="0">
                  <a:latin typeface="Times New Roman" panose="02020603050405020304" pitchFamily="18" charset="0"/>
                  <a:cs typeface="Times New Roman" panose="02020603050405020304" pitchFamily="18" charset="0"/>
                </a:rPr>
                <a:t>R2A1</a:t>
              </a:r>
              <a:endParaRPr lang="en-IN" sz="2000"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4724400" y="4047811"/>
              <a:ext cx="638717" cy="983223"/>
            </a:xfrm>
            <a:prstGeom prst="rect">
              <a:avLst/>
            </a:prstGeom>
            <a:noFill/>
            <a:ln>
              <a:solidFill>
                <a:schemeClr val="accent1">
                  <a:shade val="95000"/>
                  <a:satMod val="105000"/>
                </a:schemeClr>
              </a:solidFill>
              <a:prstDash val="lgDash"/>
            </a:ln>
          </p:spPr>
          <p:txBody>
            <a:bodyPr wrap="square" lIns="36000" tIns="36000" rIns="36000" bIns="36000" rtlCol="0">
              <a:spAutoFit/>
            </a:bodyPr>
            <a:lstStyle/>
            <a:p>
              <a:r>
                <a:rPr lang="en-US" sz="2000" dirty="0">
                  <a:latin typeface="Times New Roman" panose="02020603050405020304" pitchFamily="18" charset="0"/>
                  <a:cs typeface="Times New Roman" panose="02020603050405020304" pitchFamily="18" charset="0"/>
                </a:rPr>
                <a:t>M3A1</a:t>
              </a:r>
              <a:endParaRPr lang="en-IN" sz="2000" dirty="0">
                <a:latin typeface="Times New Roman" panose="02020603050405020304" pitchFamily="18" charset="0"/>
                <a:cs typeface="Times New Roman" panose="02020603050405020304" pitchFamily="18" charset="0"/>
              </a:endParaRPr>
            </a:p>
          </p:txBody>
        </p:sp>
        <p:sp>
          <p:nvSpPr>
            <p:cNvPr id="40" name="TextBox 39"/>
            <p:cNvSpPr txBox="1"/>
            <p:nvPr/>
          </p:nvSpPr>
          <p:spPr>
            <a:xfrm>
              <a:off x="5372249" y="4047811"/>
              <a:ext cx="651556" cy="983223"/>
            </a:xfrm>
            <a:prstGeom prst="rect">
              <a:avLst/>
            </a:prstGeom>
            <a:noFill/>
            <a:ln>
              <a:solidFill>
                <a:schemeClr val="accent1">
                  <a:shade val="95000"/>
                  <a:satMod val="105000"/>
                </a:schemeClr>
              </a:solidFill>
              <a:prstDash val="lgDash"/>
            </a:ln>
          </p:spPr>
          <p:txBody>
            <a:bodyPr wrap="square" lIns="36000" tIns="36000" rIns="36000" bIns="36000" rtlCol="0">
              <a:spAutoFit/>
            </a:bodyPr>
            <a:lstStyle/>
            <a:p>
              <a:r>
                <a:rPr lang="en-US" sz="2000" dirty="0">
                  <a:latin typeface="Times New Roman" panose="02020603050405020304" pitchFamily="18" charset="0"/>
                  <a:cs typeface="Times New Roman" panose="02020603050405020304" pitchFamily="18" charset="0"/>
                </a:rPr>
                <a:t>M3A2</a:t>
              </a:r>
              <a:endParaRPr lang="en-IN" sz="2000"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6035351" y="4047811"/>
              <a:ext cx="638717" cy="983223"/>
            </a:xfrm>
            <a:prstGeom prst="rect">
              <a:avLst/>
            </a:prstGeom>
            <a:noFill/>
            <a:ln>
              <a:solidFill>
                <a:schemeClr val="accent1">
                  <a:shade val="95000"/>
                  <a:satMod val="105000"/>
                </a:schemeClr>
              </a:solidFill>
              <a:prstDash val="lgDash"/>
            </a:ln>
          </p:spPr>
          <p:txBody>
            <a:bodyPr wrap="square" lIns="36000" tIns="36000" rIns="36000" bIns="36000" rtlCol="0">
              <a:spAutoFit/>
            </a:bodyPr>
            <a:lstStyle/>
            <a:p>
              <a:r>
                <a:rPr lang="en-US" sz="2000" dirty="0">
                  <a:latin typeface="Times New Roman" panose="02020603050405020304" pitchFamily="18" charset="0"/>
                  <a:cs typeface="Times New Roman" panose="02020603050405020304" pitchFamily="18" charset="0"/>
                </a:rPr>
                <a:t>M3A3</a:t>
              </a:r>
              <a:endParaRPr lang="en-IN" sz="2000" dirty="0">
                <a:latin typeface="Times New Roman" panose="02020603050405020304" pitchFamily="18" charset="0"/>
                <a:cs typeface="Times New Roman" panose="02020603050405020304" pitchFamily="18" charset="0"/>
              </a:endParaRPr>
            </a:p>
          </p:txBody>
        </p:sp>
        <p:sp>
          <p:nvSpPr>
            <p:cNvPr id="42" name="TextBox 41"/>
            <p:cNvSpPr txBox="1"/>
            <p:nvPr/>
          </p:nvSpPr>
          <p:spPr>
            <a:xfrm>
              <a:off x="7301848" y="4311654"/>
              <a:ext cx="1232551" cy="543543"/>
            </a:xfrm>
            <a:prstGeom prst="rect">
              <a:avLst/>
            </a:prstGeom>
            <a:noFill/>
            <a:ln>
              <a:solidFill>
                <a:schemeClr val="accent1">
                  <a:shade val="95000"/>
                  <a:satMod val="105000"/>
                </a:schemeClr>
              </a:solidFill>
            </a:ln>
          </p:spPr>
          <p:txBody>
            <a:bodyPr wrap="square" lIns="90000" tIns="36000" rIns="36000" bIns="36000" rtlCol="0">
              <a:spAutoFit/>
            </a:bodyPr>
            <a:lstStyle/>
            <a:p>
              <a:r>
                <a:rPr lang="en-US" sz="2000" dirty="0">
                  <a:latin typeface="Times New Roman" panose="02020603050405020304" pitchFamily="18" charset="0"/>
                  <a:cs typeface="Times New Roman" panose="02020603050405020304" pitchFamily="18" charset="0"/>
                </a:rPr>
                <a:t>M3A1</a:t>
              </a:r>
              <a:endParaRPr lang="en-IN" sz="2000" dirty="0">
                <a:latin typeface="Times New Roman" panose="02020603050405020304" pitchFamily="18" charset="0"/>
                <a:cs typeface="Times New Roman" panose="02020603050405020304" pitchFamily="18" charset="0"/>
              </a:endParaRPr>
            </a:p>
          </p:txBody>
        </p:sp>
        <p:cxnSp>
          <p:nvCxnSpPr>
            <p:cNvPr id="43" name="Straight Arrow Connector 42"/>
            <p:cNvCxnSpPr/>
            <p:nvPr/>
          </p:nvCxnSpPr>
          <p:spPr>
            <a:xfrm>
              <a:off x="685800" y="2108775"/>
              <a:ext cx="0" cy="16200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914400" y="2115329"/>
              <a:ext cx="0" cy="1939037"/>
            </a:xfrm>
            <a:prstGeom prst="straightConnector1">
              <a:avLst/>
            </a:prstGeom>
            <a:ln w="254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743200" y="2113800"/>
              <a:ext cx="0" cy="16200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352800" y="2099563"/>
              <a:ext cx="0" cy="1939037"/>
            </a:xfrm>
            <a:prstGeom prst="straightConnector1">
              <a:avLst/>
            </a:prstGeom>
            <a:ln w="254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755932" y="2113800"/>
              <a:ext cx="0" cy="16200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1663073" y="2113800"/>
              <a:ext cx="4354312" cy="161497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1898336" y="2115329"/>
              <a:ext cx="4959664" cy="193903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4082844" y="2113800"/>
              <a:ext cx="3474283" cy="161497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4343400" y="2115329"/>
              <a:ext cx="4037994" cy="193903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4343400" y="127575"/>
              <a:ext cx="0" cy="71062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724400" y="127575"/>
              <a:ext cx="0" cy="710625"/>
            </a:xfrm>
            <a:prstGeom prst="straightConnector1">
              <a:avLst/>
            </a:prstGeom>
            <a:ln w="25400">
              <a:headEnd type="triangle"/>
              <a:tailEnd type="non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724400" y="192991"/>
              <a:ext cx="1667581" cy="571586"/>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Response</a:t>
              </a:r>
              <a:endParaRPr lang="en-IN" sz="2000" dirty="0">
                <a:latin typeface="Times New Roman" panose="02020603050405020304" pitchFamily="18" charset="0"/>
                <a:cs typeface="Times New Roman" panose="02020603050405020304" pitchFamily="18" charset="0"/>
              </a:endParaRPr>
            </a:p>
          </p:txBody>
        </p:sp>
        <p:cxnSp>
          <p:nvCxnSpPr>
            <p:cNvPr id="55" name="Straight Arrow Connector 54"/>
            <p:cNvCxnSpPr/>
            <p:nvPr/>
          </p:nvCxnSpPr>
          <p:spPr>
            <a:xfrm>
              <a:off x="5092071" y="2113800"/>
              <a:ext cx="1994529" cy="161497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4908332" y="2113800"/>
              <a:ext cx="0" cy="1620000"/>
            </a:xfrm>
            <a:prstGeom prst="straightConnector1">
              <a:avLst/>
            </a:prstGeom>
            <a:ln w="25400">
              <a:prstDash val="lg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10" idx="3"/>
            </p:cNvCxnSpPr>
            <p:nvPr/>
          </p:nvCxnSpPr>
          <p:spPr>
            <a:xfrm flipH="1" flipV="1">
              <a:off x="5171981" y="1809793"/>
              <a:ext cx="3118054" cy="250186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sp>
        <p:nvSpPr>
          <p:cNvPr id="58" name="TextBox 57"/>
          <p:cNvSpPr txBox="1"/>
          <p:nvPr/>
        </p:nvSpPr>
        <p:spPr>
          <a:xfrm>
            <a:off x="1524001" y="5334000"/>
            <a:ext cx="2106353" cy="1231106"/>
          </a:xfrm>
          <a:prstGeom prst="rect">
            <a:avLst/>
          </a:prstGeom>
          <a:noFill/>
        </p:spPr>
        <p:txBody>
          <a:bodyPr wrap="none" rtlCol="0">
            <a:spAutoFit/>
          </a:bodyPr>
          <a:lstStyle/>
          <a:p>
            <a:r>
              <a:rPr lang="en-US" sz="1400" dirty="0"/>
              <a:t>Shaded boxes represent</a:t>
            </a:r>
          </a:p>
          <a:p>
            <a:r>
              <a:rPr lang="en-US" sz="1400" dirty="0"/>
              <a:t> data stored on the nodes.</a:t>
            </a:r>
          </a:p>
          <a:p>
            <a:r>
              <a:rPr lang="en-US" sz="1400" dirty="0"/>
              <a:t> E.g., blocks 1, 2 and 4 </a:t>
            </a:r>
          </a:p>
          <a:p>
            <a:r>
              <a:rPr lang="en-US" sz="1400" dirty="0"/>
              <a:t>are stored on node N1.</a:t>
            </a:r>
          </a:p>
          <a:p>
            <a:endParaRPr lang="en-US" dirty="0"/>
          </a:p>
        </p:txBody>
      </p:sp>
      <p:sp>
        <p:nvSpPr>
          <p:cNvPr id="59" name="TextBox 58"/>
          <p:cNvSpPr txBox="1"/>
          <p:nvPr/>
        </p:nvSpPr>
        <p:spPr>
          <a:xfrm>
            <a:off x="1524000" y="3733800"/>
            <a:ext cx="184666" cy="369332"/>
          </a:xfrm>
          <a:prstGeom prst="rect">
            <a:avLst/>
          </a:prstGeom>
          <a:noFill/>
        </p:spPr>
        <p:txBody>
          <a:bodyPr wrap="none" rtlCol="0">
            <a:spAutoFit/>
          </a:bodyPr>
          <a:lstStyle/>
          <a:p>
            <a:endParaRPr lang="en-US" dirty="0"/>
          </a:p>
        </p:txBody>
      </p:sp>
      <p:sp>
        <p:nvSpPr>
          <p:cNvPr id="60" name="TextBox 59"/>
          <p:cNvSpPr txBox="1"/>
          <p:nvPr/>
        </p:nvSpPr>
        <p:spPr>
          <a:xfrm>
            <a:off x="1752600" y="2971800"/>
            <a:ext cx="1524000" cy="2369880"/>
          </a:xfrm>
          <a:prstGeom prst="rect">
            <a:avLst/>
          </a:prstGeom>
          <a:noFill/>
        </p:spPr>
        <p:txBody>
          <a:bodyPr wrap="square" rtlCol="0">
            <a:spAutoFit/>
          </a:bodyPr>
          <a:lstStyle/>
          <a:p>
            <a:r>
              <a:rPr lang="en-US" sz="1400" dirty="0"/>
              <a:t>Boxes with dashes </a:t>
            </a:r>
          </a:p>
          <a:p>
            <a:r>
              <a:rPr lang="en-US" sz="1400" dirty="0"/>
              <a:t>outlines represent</a:t>
            </a:r>
          </a:p>
          <a:p>
            <a:r>
              <a:rPr lang="en-US" sz="1400" dirty="0"/>
              <a:t> failed attempts</a:t>
            </a:r>
          </a:p>
          <a:p>
            <a:r>
              <a:rPr lang="en-US" sz="1400" dirty="0"/>
              <a:t>. E.g.,, attempt 1</a:t>
            </a:r>
          </a:p>
          <a:p>
            <a:r>
              <a:rPr lang="en-US" sz="1400" dirty="0"/>
              <a:t> of map 2 (M2A1)</a:t>
            </a:r>
          </a:p>
          <a:p>
            <a:r>
              <a:rPr lang="en-US" sz="1400" dirty="0"/>
              <a:t> fails on N2, which</a:t>
            </a:r>
          </a:p>
          <a:p>
            <a:r>
              <a:rPr lang="en-US" sz="1400" dirty="0"/>
              <a:t> then creates M2A2 </a:t>
            </a:r>
          </a:p>
          <a:p>
            <a:r>
              <a:rPr lang="en-US" sz="1400" dirty="0"/>
              <a:t>which succeeds</a:t>
            </a:r>
            <a:r>
              <a:rPr lang="en-US" dirty="0"/>
              <a:t>.</a:t>
            </a:r>
          </a:p>
          <a:p>
            <a:endParaRPr lang="en-US" dirty="0"/>
          </a:p>
        </p:txBody>
      </p:sp>
      <p:sp>
        <p:nvSpPr>
          <p:cNvPr id="61" name="TextBox 60"/>
          <p:cNvSpPr txBox="1"/>
          <p:nvPr/>
        </p:nvSpPr>
        <p:spPr>
          <a:xfrm>
            <a:off x="8931328" y="2667000"/>
            <a:ext cx="1777859" cy="1815882"/>
          </a:xfrm>
          <a:prstGeom prst="rect">
            <a:avLst/>
          </a:prstGeom>
          <a:noFill/>
        </p:spPr>
        <p:txBody>
          <a:bodyPr wrap="none" rtlCol="0">
            <a:spAutoFit/>
          </a:bodyPr>
          <a:lstStyle/>
          <a:p>
            <a:r>
              <a:rPr lang="en-US" sz="1400" dirty="0"/>
              <a:t>Solid arrows from </a:t>
            </a:r>
          </a:p>
          <a:p>
            <a:r>
              <a:rPr lang="en-US" sz="1400" dirty="0"/>
              <a:t>tasks to nodes</a:t>
            </a:r>
          </a:p>
          <a:p>
            <a:r>
              <a:rPr lang="en-US" sz="1400" dirty="0"/>
              <a:t> denote assignments, </a:t>
            </a:r>
          </a:p>
          <a:p>
            <a:r>
              <a:rPr lang="en-US" sz="1400" dirty="0"/>
              <a:t>while those from</a:t>
            </a:r>
          </a:p>
          <a:p>
            <a:r>
              <a:rPr lang="en-US" sz="1400" dirty="0"/>
              <a:t> attempts to tasks </a:t>
            </a:r>
          </a:p>
          <a:p>
            <a:r>
              <a:rPr lang="en-US" sz="1400" dirty="0"/>
              <a:t>represent successful</a:t>
            </a:r>
          </a:p>
          <a:p>
            <a:r>
              <a:rPr lang="en-US" sz="1400" dirty="0"/>
              <a:t> attempts.</a:t>
            </a:r>
          </a:p>
          <a:p>
            <a:endParaRPr lang="en-US" sz="1400" dirty="0"/>
          </a:p>
        </p:txBody>
      </p:sp>
      <p:sp>
        <p:nvSpPr>
          <p:cNvPr id="62" name="TextBox 61"/>
          <p:cNvSpPr txBox="1"/>
          <p:nvPr/>
        </p:nvSpPr>
        <p:spPr>
          <a:xfrm>
            <a:off x="1553461" y="990600"/>
            <a:ext cx="1663469" cy="1815882"/>
          </a:xfrm>
          <a:prstGeom prst="rect">
            <a:avLst/>
          </a:prstGeom>
          <a:noFill/>
        </p:spPr>
        <p:txBody>
          <a:bodyPr wrap="none" rtlCol="0">
            <a:spAutoFit/>
          </a:bodyPr>
          <a:lstStyle/>
          <a:p>
            <a:r>
              <a:rPr lang="en-US" sz="1400" dirty="0"/>
              <a:t>Dotted arrows from </a:t>
            </a:r>
          </a:p>
          <a:p>
            <a:r>
              <a:rPr lang="en-US" sz="1400" dirty="0"/>
              <a:t>nodes to tasks </a:t>
            </a:r>
          </a:p>
          <a:p>
            <a:r>
              <a:rPr lang="en-US" sz="1400" dirty="0"/>
              <a:t>represent failure</a:t>
            </a:r>
          </a:p>
          <a:p>
            <a:r>
              <a:rPr lang="en-US" sz="1400" dirty="0"/>
              <a:t> of execution of</a:t>
            </a:r>
          </a:p>
          <a:p>
            <a:r>
              <a:rPr lang="en-US" sz="1400" dirty="0"/>
              <a:t> the task on the</a:t>
            </a:r>
          </a:p>
          <a:p>
            <a:r>
              <a:rPr lang="en-US" sz="1400" dirty="0"/>
              <a:t> node– happens</a:t>
            </a:r>
          </a:p>
          <a:p>
            <a:r>
              <a:rPr lang="en-US" sz="1400" dirty="0"/>
              <a:t>  due to data</a:t>
            </a:r>
          </a:p>
          <a:p>
            <a:r>
              <a:rPr lang="en-US" sz="1400" dirty="0"/>
              <a:t> corruption</a:t>
            </a:r>
          </a:p>
        </p:txBody>
      </p:sp>
    </p:spTree>
    <p:extLst>
      <p:ext uri="{BB962C8B-B14F-4D97-AF65-F5344CB8AC3E}">
        <p14:creationId xmlns:p14="http://schemas.microsoft.com/office/powerpoint/2010/main" val="96947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dissolve">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dissolve">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dissolve">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dissolve">
                                      <p:cBhvr>
                                        <p:cTn id="2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0" grpId="0"/>
      <p:bldP spid="61" grpId="0"/>
      <p:bldP spid="6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Notation</a:t>
            </a:r>
            <a:endParaRPr lang="en-US"/>
          </a:p>
        </p:txBody>
      </p:sp>
      <p:sp>
        <p:nvSpPr>
          <p:cNvPr id="3" name="Content Placeholder 2"/>
          <p:cNvSpPr>
            <a:spLocks noGrp="1"/>
          </p:cNvSpPr>
          <p:nvPr>
            <p:ph idx="1"/>
          </p:nvPr>
        </p:nvSpPr>
        <p:spPr/>
        <p:txBody>
          <a:bodyPr>
            <a:normAutofit fontScale="92500" lnSpcReduction="10000"/>
          </a:bodyPr>
          <a:lstStyle/>
          <a:p>
            <a:pPr>
              <a:buAutoNum type="arabicPeriod"/>
            </a:pPr>
            <a:r>
              <a:rPr lang="en-US" dirty="0"/>
              <a:t>Shaded boxes represent data stored on the nodes. For example, blocks 1, 2 and 4 are stored on node N1.</a:t>
            </a:r>
          </a:p>
          <a:p>
            <a:pPr>
              <a:buAutoNum type="arabicPeriod"/>
            </a:pPr>
            <a:r>
              <a:rPr lang="en-US" dirty="0"/>
              <a:t>Boxes with dashes outlines represent failed attempts. For example, attempt 1 of map 2 (M2A1) fails on N2, which then creates M2A2 which succeeds.</a:t>
            </a:r>
          </a:p>
          <a:p>
            <a:pPr>
              <a:buAutoNum type="arabicPeriod"/>
            </a:pPr>
            <a:r>
              <a:rPr lang="en-US" dirty="0"/>
              <a:t>Solid arrows from tasks to nodes denote assignments, while those from attempts to tasks represent successful attempts.</a:t>
            </a:r>
          </a:p>
          <a:p>
            <a:pPr>
              <a:buAutoNum type="arabicPeriod"/>
            </a:pPr>
            <a:r>
              <a:rPr lang="en-US" dirty="0"/>
              <a:t>Dotted arrows from nodes to tasks represent failure of execution of the task on the node. This happens – potentially due to data corruption – when a threshold number of attempts of a task on a node fail. For example, task map 3 fails on node 3.</a:t>
            </a:r>
            <a:endParaRPr lang="en-IN" dirty="0"/>
          </a:p>
          <a:p>
            <a:endParaRPr lang="en-US" dirty="0"/>
          </a:p>
        </p:txBody>
      </p:sp>
    </p:spTree>
    <p:extLst>
      <p:ext uri="{BB962C8B-B14F-4D97-AF65-F5344CB8AC3E}">
        <p14:creationId xmlns:p14="http://schemas.microsoft.com/office/powerpoint/2010/main" val="238530269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lstStyle/>
          <a:p>
            <a:r>
              <a:rPr lang="en-US" dirty="0" smtClean="0"/>
              <a:t>Labels for Example Configuration</a:t>
            </a:r>
            <a:endParaRPr lang="en-IN" dirty="0"/>
          </a:p>
        </p:txBody>
      </p:sp>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471739" y="1219201"/>
            <a:ext cx="7248525" cy="5305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2133600" y="6524625"/>
            <a:ext cx="2554610" cy="369332"/>
          </a:xfrm>
          <a:prstGeom prst="rect">
            <a:avLst/>
          </a:prstGeom>
          <a:noFill/>
        </p:spPr>
        <p:txBody>
          <a:bodyPr wrap="none" rtlCol="0">
            <a:spAutoFit/>
          </a:bodyPr>
          <a:lstStyle/>
          <a:p>
            <a:r>
              <a:rPr lang="en-US" dirty="0"/>
              <a:t>RKS and NV Kumar, 2016)</a:t>
            </a:r>
          </a:p>
        </p:txBody>
      </p:sp>
    </p:spTree>
    <p:extLst>
      <p:ext uri="{BB962C8B-B14F-4D97-AF65-F5344CB8AC3E}">
        <p14:creationId xmlns:p14="http://schemas.microsoft.com/office/powerpoint/2010/main" val="309117652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274638"/>
            <a:ext cx="9144000" cy="1143000"/>
          </a:xfrm>
        </p:spPr>
        <p:txBody>
          <a:bodyPr>
            <a:noAutofit/>
          </a:bodyPr>
          <a:lstStyle/>
          <a:p>
            <a:r>
              <a:rPr lang="en-US" sz="3900" dirty="0"/>
              <a:t>Security Properties Assured by the Labelling</a:t>
            </a:r>
            <a:endParaRPr lang="en-IN" sz="3900" dirty="0"/>
          </a:p>
        </p:txBody>
      </p:sp>
      <p:sp>
        <p:nvSpPr>
          <p:cNvPr id="4" name="Content Placeholder 3"/>
          <p:cNvSpPr>
            <a:spLocks noGrp="1"/>
          </p:cNvSpPr>
          <p:nvPr>
            <p:ph idx="1"/>
          </p:nvPr>
        </p:nvSpPr>
        <p:spPr/>
        <p:txBody>
          <a:bodyPr>
            <a:normAutofit/>
          </a:bodyPr>
          <a:lstStyle/>
          <a:p>
            <a:pPr algn="just"/>
            <a:r>
              <a:rPr lang="en-US" u="sng" dirty="0" smtClean="0"/>
              <a:t>Privacy Invariance</a:t>
            </a:r>
            <a:r>
              <a:rPr lang="en-US" dirty="0" smtClean="0"/>
              <a:t>: </a:t>
            </a:r>
            <a:r>
              <a:rPr lang="en-IN" dirty="0"/>
              <a:t>security and privacy </a:t>
            </a:r>
            <a:r>
              <a:rPr lang="en-IN" dirty="0" err="1" smtClean="0"/>
              <a:t>reqs</a:t>
            </a:r>
            <a:r>
              <a:rPr lang="en-IN" dirty="0" smtClean="0"/>
              <a:t> </a:t>
            </a:r>
            <a:r>
              <a:rPr lang="en-IN" dirty="0"/>
              <a:t>on the inputs </a:t>
            </a:r>
            <a:r>
              <a:rPr lang="en-IN" dirty="0" smtClean="0"/>
              <a:t>are maintained </a:t>
            </a:r>
            <a:r>
              <a:rPr lang="en-IN" dirty="0"/>
              <a:t>as an invariant throughout the </a:t>
            </a:r>
            <a:r>
              <a:rPr lang="en-IN" dirty="0" smtClean="0"/>
              <a:t>computation including </a:t>
            </a:r>
            <a:r>
              <a:rPr lang="en-IN" dirty="0"/>
              <a:t>the intermediate data that is </a:t>
            </a:r>
            <a:r>
              <a:rPr lang="en-IN" dirty="0" smtClean="0"/>
              <a:t>produced in </a:t>
            </a:r>
            <a:r>
              <a:rPr lang="en-IN" dirty="0"/>
              <a:t>the </a:t>
            </a:r>
            <a:r>
              <a:rPr lang="en-IN" dirty="0" smtClean="0"/>
              <a:t>process</a:t>
            </a:r>
            <a:endParaRPr lang="en-US" dirty="0" smtClean="0"/>
          </a:p>
        </p:txBody>
      </p:sp>
    </p:spTree>
    <p:extLst>
      <p:ext uri="{BB962C8B-B14F-4D97-AF65-F5344CB8AC3E}">
        <p14:creationId xmlns:p14="http://schemas.microsoft.com/office/powerpoint/2010/main" val="122284498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274638"/>
            <a:ext cx="9144000" cy="1143000"/>
          </a:xfrm>
        </p:spPr>
        <p:txBody>
          <a:bodyPr>
            <a:noAutofit/>
          </a:bodyPr>
          <a:lstStyle/>
          <a:p>
            <a:r>
              <a:rPr lang="en-US" sz="3900" dirty="0"/>
              <a:t>Security Properties Assured by the Labelling</a:t>
            </a:r>
            <a:endParaRPr lang="en-IN" sz="3900" dirty="0"/>
          </a:p>
        </p:txBody>
      </p:sp>
      <p:sp>
        <p:nvSpPr>
          <p:cNvPr id="4" name="Content Placeholder 3"/>
          <p:cNvSpPr>
            <a:spLocks noGrp="1"/>
          </p:cNvSpPr>
          <p:nvPr>
            <p:ph idx="1"/>
          </p:nvPr>
        </p:nvSpPr>
        <p:spPr/>
        <p:txBody>
          <a:bodyPr>
            <a:normAutofit/>
          </a:bodyPr>
          <a:lstStyle/>
          <a:p>
            <a:pPr algn="just"/>
            <a:r>
              <a:rPr lang="en-US" u="sng" dirty="0" smtClean="0"/>
              <a:t>Protection from Malware</a:t>
            </a:r>
            <a:r>
              <a:rPr lang="en-US" dirty="0" smtClean="0"/>
              <a:t>: </a:t>
            </a:r>
            <a:r>
              <a:rPr lang="en-IN" dirty="0"/>
              <a:t>map and reduce are provided by the </a:t>
            </a:r>
            <a:r>
              <a:rPr lang="en-IN" dirty="0" smtClean="0"/>
              <a:t>user and </a:t>
            </a:r>
            <a:r>
              <a:rPr lang="en-IN" dirty="0"/>
              <a:t>may be </a:t>
            </a:r>
            <a:r>
              <a:rPr lang="en-IN" dirty="0" smtClean="0"/>
              <a:t>malicious, yet the attempt </a:t>
            </a:r>
            <a:r>
              <a:rPr lang="en-IN" dirty="0"/>
              <a:t>executing these </a:t>
            </a:r>
            <a:r>
              <a:rPr lang="en-IN" dirty="0" smtClean="0"/>
              <a:t>tasks cannot </a:t>
            </a:r>
            <a:r>
              <a:rPr lang="en-IN" dirty="0"/>
              <a:t>access any data on the node other than </a:t>
            </a:r>
            <a:r>
              <a:rPr lang="en-IN" dirty="0" smtClean="0"/>
              <a:t>the data </a:t>
            </a:r>
            <a:r>
              <a:rPr lang="en-IN" dirty="0"/>
              <a:t>provided as its </a:t>
            </a:r>
            <a:r>
              <a:rPr lang="en-IN" dirty="0" smtClean="0"/>
              <a:t>input</a:t>
            </a:r>
            <a:endParaRPr lang="en-US" dirty="0" smtClean="0"/>
          </a:p>
        </p:txBody>
      </p:sp>
    </p:spTree>
    <p:extLst>
      <p:ext uri="{BB962C8B-B14F-4D97-AF65-F5344CB8AC3E}">
        <p14:creationId xmlns:p14="http://schemas.microsoft.com/office/powerpoint/2010/main" val="227773846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274638"/>
            <a:ext cx="9144000" cy="1143000"/>
          </a:xfrm>
        </p:spPr>
        <p:txBody>
          <a:bodyPr>
            <a:noAutofit/>
          </a:bodyPr>
          <a:lstStyle/>
          <a:p>
            <a:r>
              <a:rPr lang="en-US" sz="3900" dirty="0"/>
              <a:t>Security Properties Assured by the Labelling</a:t>
            </a:r>
            <a:endParaRPr lang="en-IN" sz="3900" dirty="0"/>
          </a:p>
        </p:txBody>
      </p:sp>
      <p:sp>
        <p:nvSpPr>
          <p:cNvPr id="4" name="Content Placeholder 3"/>
          <p:cNvSpPr>
            <a:spLocks noGrp="1"/>
          </p:cNvSpPr>
          <p:nvPr>
            <p:ph idx="1"/>
          </p:nvPr>
        </p:nvSpPr>
        <p:spPr/>
        <p:txBody>
          <a:bodyPr>
            <a:normAutofit/>
          </a:bodyPr>
          <a:lstStyle/>
          <a:p>
            <a:pPr algn="just"/>
            <a:r>
              <a:rPr lang="en-US" u="sng" dirty="0" smtClean="0"/>
              <a:t>Non-interference Free Execution</a:t>
            </a:r>
            <a:r>
              <a:rPr lang="en-US" dirty="0" smtClean="0"/>
              <a:t>: </a:t>
            </a:r>
            <a:r>
              <a:rPr lang="en-IN" dirty="0" smtClean="0"/>
              <a:t>the attempts (could be of tasks of the same job or not) executing simultaneously </a:t>
            </a:r>
            <a:r>
              <a:rPr lang="en-IN" dirty="0"/>
              <a:t>on a give node </a:t>
            </a:r>
            <a:r>
              <a:rPr lang="en-IN"/>
              <a:t>are </a:t>
            </a:r>
            <a:r>
              <a:rPr lang="en-IN" smtClean="0"/>
              <a:t>isolated due to labelling, </a:t>
            </a:r>
            <a:r>
              <a:rPr lang="en-IN" dirty="0"/>
              <a:t>and therefore cannot </a:t>
            </a:r>
            <a:r>
              <a:rPr lang="en-IN" dirty="0" smtClean="0"/>
              <a:t>interfere with </a:t>
            </a:r>
            <a:r>
              <a:rPr lang="en-IN" dirty="0"/>
              <a:t>one another</a:t>
            </a:r>
          </a:p>
        </p:txBody>
      </p:sp>
    </p:spTree>
    <p:extLst>
      <p:ext uri="{BB962C8B-B14F-4D97-AF65-F5344CB8AC3E}">
        <p14:creationId xmlns:p14="http://schemas.microsoft.com/office/powerpoint/2010/main" val="227773846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787400"/>
            <a:ext cx="9144000" cy="5265186"/>
          </a:xfrm>
          <a:prstGeom prst="rect">
            <a:avLst/>
          </a:prstGeom>
        </p:spPr>
      </p:pic>
      <p:sp>
        <p:nvSpPr>
          <p:cNvPr id="3" name="TextBox 2"/>
          <p:cNvSpPr txBox="1"/>
          <p:nvPr/>
        </p:nvSpPr>
        <p:spPr>
          <a:xfrm>
            <a:off x="1981201" y="6096001"/>
            <a:ext cx="6176243" cy="646331"/>
          </a:xfrm>
          <a:prstGeom prst="rect">
            <a:avLst/>
          </a:prstGeom>
          <a:noFill/>
        </p:spPr>
        <p:txBody>
          <a:bodyPr wrap="none" rtlCol="0">
            <a:spAutoFit/>
          </a:bodyPr>
          <a:lstStyle/>
          <a:p>
            <a:r>
              <a:rPr lang="en-US" dirty="0">
                <a:solidFill>
                  <a:srgbClr val="0070C0"/>
                </a:solidFill>
              </a:rPr>
              <a:t>Hadoop source is huge and complex which consists of 2.3 MLOC</a:t>
            </a:r>
          </a:p>
          <a:p>
            <a:endParaRPr lang="en-US" dirty="0"/>
          </a:p>
        </p:txBody>
      </p:sp>
    </p:spTree>
    <p:extLst>
      <p:ext uri="{BB962C8B-B14F-4D97-AF65-F5344CB8AC3E}">
        <p14:creationId xmlns:p14="http://schemas.microsoft.com/office/powerpoint/2010/main" val="1822272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Private versus secret</a:t>
            </a:r>
            <a:br>
              <a:rPr lang="en-US" b="1" dirty="0"/>
            </a:br>
            <a:endParaRPr lang="en-US" dirty="0"/>
          </a:p>
        </p:txBody>
      </p:sp>
      <p:sp>
        <p:nvSpPr>
          <p:cNvPr id="4" name="Text Placeholder 3"/>
          <p:cNvSpPr>
            <a:spLocks noGrp="1"/>
          </p:cNvSpPr>
          <p:nvPr>
            <p:ph type="body" idx="1"/>
          </p:nvPr>
        </p:nvSpPr>
        <p:spPr/>
        <p:txBody>
          <a:bodyPr/>
          <a:lstStyle/>
          <a:p>
            <a:r>
              <a:rPr lang="en-US" dirty="0" err="1" smtClean="0"/>
              <a:t>Yiur</a:t>
            </a:r>
            <a:r>
              <a:rPr lang="en-US" dirty="0" smtClean="0"/>
              <a:t> </a:t>
            </a:r>
            <a:r>
              <a:rPr lang="en-US" dirty="0" err="1" smtClean="0"/>
              <a:t>Aadhar</a:t>
            </a:r>
            <a:r>
              <a:rPr lang="en-US" dirty="0" smtClean="0"/>
              <a:t> Number</a:t>
            </a:r>
            <a:endParaRPr lang="en-US" dirty="0"/>
          </a:p>
        </p:txBody>
      </p:sp>
      <p:sp>
        <p:nvSpPr>
          <p:cNvPr id="3" name="Content Placeholder 2"/>
          <p:cNvSpPr>
            <a:spLocks noGrp="1"/>
          </p:cNvSpPr>
          <p:nvPr>
            <p:ph sz="half" idx="2"/>
          </p:nvPr>
        </p:nvSpPr>
        <p:spPr/>
        <p:txBody>
          <a:bodyPr>
            <a:normAutofit fontScale="85000" lnSpcReduction="20000"/>
          </a:bodyPr>
          <a:lstStyle/>
          <a:p>
            <a:r>
              <a:rPr lang="en-US" b="1" dirty="0" smtClean="0">
                <a:solidFill>
                  <a:srgbClr val="0070C0"/>
                </a:solidFill>
              </a:rPr>
              <a:t>Private</a:t>
            </a:r>
            <a:r>
              <a:rPr lang="en-US" b="1" dirty="0">
                <a:solidFill>
                  <a:srgbClr val="0070C0"/>
                </a:solidFill>
              </a:rPr>
              <a:t>, </a:t>
            </a:r>
            <a:endParaRPr lang="en-US" b="1" dirty="0" smtClean="0">
              <a:solidFill>
                <a:srgbClr val="0070C0"/>
              </a:solidFill>
            </a:endParaRPr>
          </a:p>
          <a:p>
            <a:r>
              <a:rPr lang="en-US" b="1" dirty="0" smtClean="0">
                <a:solidFill>
                  <a:srgbClr val="0070C0"/>
                </a:solidFill>
              </a:rPr>
              <a:t>Neither secret nor public</a:t>
            </a:r>
          </a:p>
          <a:p>
            <a:pPr lvl="1"/>
            <a:endParaRPr lang="en-US" dirty="0"/>
          </a:p>
          <a:p>
            <a:r>
              <a:rPr lang="en-US" dirty="0" smtClean="0"/>
              <a:t>Biometric Issues:</a:t>
            </a:r>
          </a:p>
          <a:p>
            <a:r>
              <a:rPr lang="en-US" dirty="0"/>
              <a:t>Biometric matching gives probabilistic, not deterministic answers. That means the scanner will score your match on a scale of 0% to 100%. It cannot give a straightforward ‘yes’ or ‘no’ answer.</a:t>
            </a:r>
          </a:p>
          <a:p>
            <a:r>
              <a:rPr lang="en-US" dirty="0" smtClean="0"/>
              <a:t>Most Biometrics have been broken</a:t>
            </a:r>
            <a:endParaRPr lang="en-US" dirty="0"/>
          </a:p>
        </p:txBody>
      </p:sp>
      <p:sp>
        <p:nvSpPr>
          <p:cNvPr id="5" name="Text Placeholder 4"/>
          <p:cNvSpPr>
            <a:spLocks noGrp="1"/>
          </p:cNvSpPr>
          <p:nvPr>
            <p:ph type="body" sz="quarter" idx="3"/>
          </p:nvPr>
        </p:nvSpPr>
        <p:spPr/>
        <p:txBody>
          <a:bodyPr/>
          <a:lstStyle/>
          <a:p>
            <a:r>
              <a:rPr lang="en-US" dirty="0" smtClean="0"/>
              <a:t>Biometric Issues</a:t>
            </a:r>
            <a:endParaRPr lang="en-US" dirty="0"/>
          </a:p>
        </p:txBody>
      </p:sp>
      <p:sp>
        <p:nvSpPr>
          <p:cNvPr id="6" name="Content Placeholder 5"/>
          <p:cNvSpPr>
            <a:spLocks noGrp="1"/>
          </p:cNvSpPr>
          <p:nvPr>
            <p:ph sz="quarter" idx="4"/>
          </p:nvPr>
        </p:nvSpPr>
        <p:spPr/>
        <p:txBody>
          <a:bodyPr/>
          <a:lstStyle/>
          <a:p>
            <a:r>
              <a:rPr lang="en-US" dirty="0"/>
              <a:t>Biometric matching gives probabilistic, not deterministic answers. That means the scanner will score your match on a scale of 0% to 100%. It cannot give a straightforward ‘yes’ or ‘no’ answer.</a:t>
            </a:r>
          </a:p>
          <a:p>
            <a:r>
              <a:rPr lang="en-US" dirty="0"/>
              <a:t>Most Biometrics have been broken</a:t>
            </a:r>
          </a:p>
          <a:p>
            <a:endParaRPr lang="en-US" dirty="0"/>
          </a:p>
        </p:txBody>
      </p:sp>
    </p:spTree>
    <p:extLst>
      <p:ext uri="{BB962C8B-B14F-4D97-AF65-F5344CB8AC3E}">
        <p14:creationId xmlns:p14="http://schemas.microsoft.com/office/powerpoint/2010/main" val="26439891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in Implementation</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smtClean="0">
                <a:solidFill>
                  <a:srgbClr val="0070C0"/>
                </a:solidFill>
              </a:rPr>
              <a:t>CRUX</a:t>
            </a:r>
          </a:p>
          <a:p>
            <a:r>
              <a:rPr lang="en-US" dirty="0" smtClean="0"/>
              <a:t>Build an RWFM monitor to control the information flow</a:t>
            </a:r>
          </a:p>
          <a:p>
            <a:r>
              <a:rPr lang="en-US" dirty="0" smtClean="0"/>
              <a:t>Integrate DAC of HADOOP with the Information Flow labels of RWFM</a:t>
            </a:r>
          </a:p>
          <a:p>
            <a:endParaRPr lang="en-US" dirty="0"/>
          </a:p>
          <a:p>
            <a:pPr marL="0" indent="0">
              <a:buNone/>
            </a:pPr>
            <a:r>
              <a:rPr lang="en-US" dirty="0" smtClean="0">
                <a:solidFill>
                  <a:srgbClr val="0070C0"/>
                </a:solidFill>
              </a:rPr>
              <a:t>Hadoop: Distributed Computing Infrastructure for Big Data Computations</a:t>
            </a:r>
          </a:p>
          <a:p>
            <a:pPr marL="0" indent="0">
              <a:buNone/>
            </a:pPr>
            <a:r>
              <a:rPr lang="en-US" dirty="0" smtClean="0"/>
              <a:t>Hadoop </a:t>
            </a:r>
            <a:r>
              <a:rPr lang="en-US" dirty="0"/>
              <a:t>Modules:</a:t>
            </a:r>
          </a:p>
          <a:p>
            <a:r>
              <a:rPr lang="en-US" dirty="0" smtClean="0"/>
              <a:t>Hadoop </a:t>
            </a:r>
            <a:r>
              <a:rPr lang="en-US" dirty="0"/>
              <a:t>Distributed File System (</a:t>
            </a:r>
            <a:r>
              <a:rPr lang="en-US" dirty="0" smtClean="0"/>
              <a:t>HDFS)</a:t>
            </a:r>
          </a:p>
          <a:p>
            <a:pPr lvl="1"/>
            <a:r>
              <a:rPr lang="en-US" dirty="0" smtClean="0"/>
              <a:t>Stores </a:t>
            </a:r>
            <a:r>
              <a:rPr lang="en-US" dirty="0"/>
              <a:t>user data in files and provides redundancy for high availability.</a:t>
            </a:r>
          </a:p>
          <a:p>
            <a:r>
              <a:rPr lang="en-US" dirty="0" smtClean="0"/>
              <a:t>MapReduce Framework</a:t>
            </a:r>
          </a:p>
          <a:p>
            <a:pPr lvl="1"/>
            <a:r>
              <a:rPr lang="en-US" dirty="0" smtClean="0"/>
              <a:t>Processes </a:t>
            </a:r>
            <a:r>
              <a:rPr lang="en-US" dirty="0"/>
              <a:t>problems </a:t>
            </a:r>
            <a:r>
              <a:rPr lang="en-US" dirty="0" err="1" smtClean="0"/>
              <a:t>parallely</a:t>
            </a:r>
            <a:r>
              <a:rPr lang="en-US" dirty="0" smtClean="0"/>
              <a:t> </a:t>
            </a:r>
            <a:r>
              <a:rPr lang="en-US" dirty="0"/>
              <a:t>on large data sets with large number </a:t>
            </a:r>
            <a:r>
              <a:rPr lang="en-US" dirty="0" smtClean="0"/>
              <a:t>of nodes.</a:t>
            </a:r>
          </a:p>
          <a:p>
            <a:pPr lvl="1"/>
            <a:r>
              <a:rPr lang="en-US" dirty="0" smtClean="0"/>
              <a:t>Prefers </a:t>
            </a:r>
            <a:r>
              <a:rPr lang="en-US" dirty="0"/>
              <a:t>locality of data, minimizes network congestion, increases overall </a:t>
            </a:r>
            <a:r>
              <a:rPr lang="en-US" dirty="0" smtClean="0"/>
              <a:t>throughput.</a:t>
            </a:r>
          </a:p>
          <a:p>
            <a:pPr lvl="1"/>
            <a:r>
              <a:rPr lang="en-US" dirty="0" smtClean="0"/>
              <a:t>Advantages </a:t>
            </a:r>
            <a:r>
              <a:rPr lang="en-US" dirty="0"/>
              <a:t>: Scalability, Fault </a:t>
            </a:r>
            <a:r>
              <a:rPr lang="en-US" dirty="0" smtClean="0"/>
              <a:t>Tolerance</a:t>
            </a:r>
          </a:p>
          <a:p>
            <a:r>
              <a:rPr lang="en-US" dirty="0" smtClean="0">
                <a:solidFill>
                  <a:srgbClr val="0070C0"/>
                </a:solidFill>
              </a:rPr>
              <a:t>Identify possible points of leakage in the Hadoop System</a:t>
            </a:r>
            <a:endParaRPr lang="en-US" dirty="0">
              <a:solidFill>
                <a:srgbClr val="0070C0"/>
              </a:solidFill>
            </a:endParaRPr>
          </a:p>
        </p:txBody>
      </p:sp>
    </p:spTree>
    <p:extLst>
      <p:ext uri="{BB962C8B-B14F-4D97-AF65-F5344CB8AC3E}">
        <p14:creationId xmlns:p14="http://schemas.microsoft.com/office/powerpoint/2010/main" val="166911342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Performance </a:t>
            </a:r>
            <a:r>
              <a:rPr lang="en-US" dirty="0" smtClean="0"/>
              <a:t>Results</a:t>
            </a:r>
            <a:r>
              <a:rPr lang="en-US" dirty="0"/>
              <a:t/>
            </a:r>
            <a:br>
              <a:rPr lang="en-US" dirty="0"/>
            </a:br>
            <a:endParaRPr lang="en-IN" dirty="0"/>
          </a:p>
        </p:txBody>
      </p:sp>
      <p:sp>
        <p:nvSpPr>
          <p:cNvPr id="3" name="Content Placeholder 2"/>
          <p:cNvSpPr>
            <a:spLocks noGrp="1"/>
          </p:cNvSpPr>
          <p:nvPr>
            <p:ph idx="1"/>
          </p:nvPr>
        </p:nvSpPr>
        <p:spPr/>
        <p:txBody>
          <a:bodyPr>
            <a:normAutofit/>
          </a:bodyPr>
          <a:lstStyle/>
          <a:p>
            <a:r>
              <a:rPr lang="en-US" dirty="0" smtClean="0"/>
              <a:t>Comparison </a:t>
            </a:r>
            <a:r>
              <a:rPr lang="en-US" dirty="0"/>
              <a:t>between the performance of Classical Hadoop and </a:t>
            </a:r>
            <a:r>
              <a:rPr lang="en-US" dirty="0" err="1"/>
              <a:t>SecHadoop</a:t>
            </a:r>
            <a:r>
              <a:rPr lang="en-US" dirty="0"/>
              <a:t> </a:t>
            </a:r>
            <a:r>
              <a:rPr lang="en-US" dirty="0" smtClean="0"/>
              <a:t>by increasing </a:t>
            </a:r>
            <a:r>
              <a:rPr lang="en-US" dirty="0"/>
              <a:t>input file </a:t>
            </a:r>
            <a:r>
              <a:rPr lang="en-US" dirty="0" smtClean="0"/>
              <a:t>size</a:t>
            </a:r>
            <a:endParaRPr lang="en-US" dirty="0"/>
          </a:p>
          <a:p>
            <a:r>
              <a:rPr lang="en-US" dirty="0" smtClean="0"/>
              <a:t>Performance </a:t>
            </a:r>
            <a:r>
              <a:rPr lang="en-US" dirty="0"/>
              <a:t>overhead of </a:t>
            </a:r>
            <a:r>
              <a:rPr lang="en-US" dirty="0" err="1"/>
              <a:t>SecHadoop</a:t>
            </a:r>
            <a:r>
              <a:rPr lang="en-US" dirty="0"/>
              <a:t> is 2-5% more in comparison to </a:t>
            </a:r>
            <a:r>
              <a:rPr lang="en-US" dirty="0" smtClean="0"/>
              <a:t>Classical</a:t>
            </a:r>
            <a:endParaRPr lang="en-US" dirty="0"/>
          </a:p>
          <a:p>
            <a:pPr algn="just"/>
            <a:endParaRPr lang="en-IN" dirty="0"/>
          </a:p>
        </p:txBody>
      </p:sp>
    </p:spTree>
    <p:extLst>
      <p:ext uri="{BB962C8B-B14F-4D97-AF65-F5344CB8AC3E}">
        <p14:creationId xmlns:p14="http://schemas.microsoft.com/office/powerpoint/2010/main" val="382509878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19101"/>
            <a:ext cx="9144000" cy="5998875"/>
          </a:xfrm>
          <a:prstGeom prst="rect">
            <a:avLst/>
          </a:prstGeom>
        </p:spPr>
      </p:pic>
    </p:spTree>
    <p:extLst>
      <p:ext uri="{BB962C8B-B14F-4D97-AF65-F5344CB8AC3E}">
        <p14:creationId xmlns:p14="http://schemas.microsoft.com/office/powerpoint/2010/main" val="199403643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914400"/>
            <a:ext cx="9144000" cy="5019660"/>
          </a:xfrm>
          <a:prstGeom prst="rect">
            <a:avLst/>
          </a:prstGeom>
        </p:spPr>
      </p:pic>
    </p:spTree>
    <p:extLst>
      <p:ext uri="{BB962C8B-B14F-4D97-AF65-F5344CB8AC3E}">
        <p14:creationId xmlns:p14="http://schemas.microsoft.com/office/powerpoint/2010/main" val="14053434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89001"/>
            <a:ext cx="9144000" cy="5071773"/>
          </a:xfrm>
          <a:prstGeom prst="rect">
            <a:avLst/>
          </a:prstGeom>
        </p:spPr>
      </p:pic>
    </p:spTree>
    <p:extLst>
      <p:ext uri="{BB962C8B-B14F-4D97-AF65-F5344CB8AC3E}">
        <p14:creationId xmlns:p14="http://schemas.microsoft.com/office/powerpoint/2010/main" val="187627559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Differential Privacy</a:t>
            </a:r>
            <a:endParaRPr lang="en-US" dirty="0">
              <a:solidFill>
                <a:srgbClr val="0000FF"/>
              </a:solidFill>
            </a:endParaRPr>
          </a:p>
        </p:txBody>
      </p:sp>
      <p:sp>
        <p:nvSpPr>
          <p:cNvPr id="3" name="Content Placeholder 2"/>
          <p:cNvSpPr>
            <a:spLocks noGrp="1"/>
          </p:cNvSpPr>
          <p:nvPr>
            <p:ph idx="1"/>
          </p:nvPr>
        </p:nvSpPr>
        <p:spPr/>
        <p:txBody>
          <a:bodyPr/>
          <a:lstStyle/>
          <a:p>
            <a:r>
              <a:rPr lang="en-US" dirty="0" smtClean="0">
                <a:solidFill>
                  <a:srgbClr val="FF0000"/>
                </a:solidFill>
              </a:rPr>
              <a:t>No need </a:t>
            </a:r>
            <a:r>
              <a:rPr lang="en-US" dirty="0" smtClean="0"/>
              <a:t>to use Differential Privacy which depends on noise introduction  ( hence difficult for evolving data) and other issues of privacy violation</a:t>
            </a:r>
            <a:endParaRPr lang="en-US" dirty="0"/>
          </a:p>
        </p:txBody>
      </p:sp>
    </p:spTree>
    <p:extLst>
      <p:ext uri="{BB962C8B-B14F-4D97-AF65-F5344CB8AC3E}">
        <p14:creationId xmlns:p14="http://schemas.microsoft.com/office/powerpoint/2010/main" val="194688182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638"/>
            <a:ext cx="7162800" cy="1143000"/>
          </a:xfrm>
        </p:spPr>
        <p:txBody>
          <a:bodyPr>
            <a:noAutofit/>
          </a:bodyPr>
          <a:lstStyle/>
          <a:p>
            <a:r>
              <a:rPr lang="en-US" dirty="0" smtClean="0"/>
              <a:t>Ease of Use</a:t>
            </a:r>
            <a:endParaRPr lang="en-IN" dirty="0"/>
          </a:p>
        </p:txBody>
      </p:sp>
      <p:sp>
        <p:nvSpPr>
          <p:cNvPr id="3" name="Content Placeholder 2"/>
          <p:cNvSpPr>
            <a:spLocks noGrp="1"/>
          </p:cNvSpPr>
          <p:nvPr>
            <p:ph idx="1"/>
          </p:nvPr>
        </p:nvSpPr>
        <p:spPr/>
        <p:txBody>
          <a:bodyPr>
            <a:normAutofit/>
          </a:bodyPr>
          <a:lstStyle/>
          <a:p>
            <a:pPr algn="just"/>
            <a:r>
              <a:rPr lang="en-IN" dirty="0" smtClean="0"/>
              <a:t>Labels </a:t>
            </a:r>
            <a:r>
              <a:rPr lang="en-IN" dirty="0"/>
              <a:t>of initial objects (data) need to be </a:t>
            </a:r>
            <a:r>
              <a:rPr lang="en-IN" dirty="0" smtClean="0"/>
              <a:t>provided for specifying </a:t>
            </a:r>
            <a:r>
              <a:rPr lang="en-IN" dirty="0"/>
              <a:t>the security and privacy </a:t>
            </a:r>
            <a:r>
              <a:rPr lang="en-IN" dirty="0" smtClean="0"/>
              <a:t>requirements</a:t>
            </a:r>
          </a:p>
          <a:p>
            <a:pPr algn="just"/>
            <a:r>
              <a:rPr lang="en-IN" dirty="0" smtClean="0"/>
              <a:t>Zero-changes </a:t>
            </a:r>
            <a:r>
              <a:rPr lang="en-IN" dirty="0"/>
              <a:t>to the programming model </a:t>
            </a:r>
            <a:r>
              <a:rPr lang="en-IN" dirty="0" smtClean="0"/>
              <a:t>– jar  </a:t>
            </a:r>
            <a:r>
              <a:rPr lang="en-IN" dirty="0"/>
              <a:t>files for map and </a:t>
            </a:r>
            <a:r>
              <a:rPr lang="en-IN" dirty="0" smtClean="0"/>
              <a:t>reduce</a:t>
            </a:r>
          </a:p>
          <a:p>
            <a:r>
              <a:rPr lang="en-IN" dirty="0" smtClean="0"/>
              <a:t>Zero-overhead </a:t>
            </a:r>
            <a:r>
              <a:rPr lang="en-IN" dirty="0"/>
              <a:t>in terms of system usage </a:t>
            </a:r>
            <a:r>
              <a:rPr lang="en-IN" dirty="0" smtClean="0"/>
              <a:t>– job submission </a:t>
            </a:r>
            <a:r>
              <a:rPr lang="en-IN" dirty="0"/>
              <a:t>and </a:t>
            </a:r>
            <a:r>
              <a:rPr lang="en-IN" dirty="0" smtClean="0"/>
              <a:t>configurations</a:t>
            </a:r>
          </a:p>
          <a:p>
            <a:r>
              <a:rPr lang="en-US" dirty="0" smtClean="0"/>
              <a:t>Negligible performance overhead</a:t>
            </a:r>
            <a:endParaRPr lang="en-IN" dirty="0" smtClean="0"/>
          </a:p>
        </p:txBody>
      </p:sp>
    </p:spTree>
    <p:extLst>
      <p:ext uri="{BB962C8B-B14F-4D97-AF65-F5344CB8AC3E}">
        <p14:creationId xmlns:p14="http://schemas.microsoft.com/office/powerpoint/2010/main" val="87117796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Summary</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Preserves Privacy end-to-end</a:t>
            </a:r>
          </a:p>
          <a:p>
            <a:r>
              <a:rPr lang="en-US" dirty="0" smtClean="0"/>
              <a:t>Applicable for merging databases ( for desensitization)</a:t>
            </a:r>
          </a:p>
          <a:p>
            <a:r>
              <a:rPr lang="en-US" dirty="0" smtClean="0"/>
              <a:t>Very Little Overhead</a:t>
            </a:r>
          </a:p>
          <a:p>
            <a:r>
              <a:rPr lang="en-US" dirty="0" smtClean="0"/>
              <a:t>Avoids “noises” required in differential privacy</a:t>
            </a:r>
            <a:r>
              <a:rPr lang="en-US" dirty="0"/>
              <a:t> </a:t>
            </a:r>
            <a:r>
              <a:rPr lang="en-US" dirty="0" smtClean="0"/>
              <a:t>and also applicable for dynamic data</a:t>
            </a:r>
          </a:p>
          <a:p>
            <a:endParaRPr lang="en-US" dirty="0" smtClean="0"/>
          </a:p>
        </p:txBody>
      </p:sp>
    </p:spTree>
    <p:extLst>
      <p:ext uri="{BB962C8B-B14F-4D97-AF65-F5344CB8AC3E}">
        <p14:creationId xmlns:p14="http://schemas.microsoft.com/office/powerpoint/2010/main" val="88394188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Ongoing work for Medical </a:t>
            </a:r>
            <a:r>
              <a:rPr lang="en-US" dirty="0"/>
              <a:t>D</a:t>
            </a:r>
            <a:r>
              <a:rPr lang="en-US" dirty="0" smtClean="0"/>
              <a:t>ata Sharing </a:t>
            </a:r>
            <a:endParaRPr lang="en-US" dirty="0"/>
          </a:p>
        </p:txBody>
      </p:sp>
      <p:sp>
        <p:nvSpPr>
          <p:cNvPr id="3" name="Rectangle 2"/>
          <p:cNvSpPr/>
          <p:nvPr/>
        </p:nvSpPr>
        <p:spPr>
          <a:xfrm>
            <a:off x="2743200" y="1752600"/>
            <a:ext cx="5638800" cy="3693319"/>
          </a:xfrm>
          <a:prstGeom prst="rect">
            <a:avLst/>
          </a:prstGeom>
        </p:spPr>
        <p:txBody>
          <a:bodyPr wrap="square">
            <a:spAutoFit/>
          </a:bodyPr>
          <a:lstStyle/>
          <a:p>
            <a:r>
              <a:rPr lang="en-US" dirty="0">
                <a:solidFill>
                  <a:srgbClr val="0070C0"/>
                </a:solidFill>
                <a:latin typeface="Helvetica" charset="0"/>
              </a:rPr>
              <a:t>Medical wisdom: </a:t>
            </a:r>
            <a:r>
              <a:rPr lang="en-US" dirty="0">
                <a:latin typeface="Helvetica" charset="0"/>
              </a:rPr>
              <a:t>Realized through a large number of experiments by a  multiple parties. In the creation of such datasets, two properties are vital:</a:t>
            </a:r>
          </a:p>
          <a:p>
            <a:pPr marL="342900" indent="-342900">
              <a:buAutoNum type="arabicPeriod"/>
            </a:pPr>
            <a:r>
              <a:rPr lang="en-US" dirty="0">
                <a:latin typeface="Helvetica" charset="0"/>
              </a:rPr>
              <a:t>Privacy: very important as the medical information of the patient needs to be kept private by the individual and can be used for the purpose treatment and possible to gather data ( or warnings) for the community. </a:t>
            </a:r>
          </a:p>
          <a:p>
            <a:pPr marL="342900" indent="-342900">
              <a:buAutoNum type="arabicPeriod"/>
            </a:pPr>
            <a:r>
              <a:rPr lang="en-US" dirty="0">
                <a:latin typeface="Helvetica" charset="0"/>
              </a:rPr>
              <a:t>provenance. important for re-constructing intermediate results or new experiments from intermediate ones and ownerships ( IPRs)</a:t>
            </a:r>
          </a:p>
          <a:p>
            <a:pPr marL="342900" indent="-342900">
              <a:buAutoNum type="arabicPeriod"/>
            </a:pPr>
            <a:r>
              <a:rPr lang="en-US" dirty="0">
                <a:latin typeface="Helvetica" charset="0"/>
              </a:rPr>
              <a:t>For time, we need to integrated Attribute </a:t>
            </a:r>
            <a:r>
              <a:rPr lang="en-US">
                <a:latin typeface="Helvetica" charset="0"/>
              </a:rPr>
              <a:t>access control as well. </a:t>
            </a:r>
            <a:endParaRPr lang="en-US" dirty="0">
              <a:latin typeface="Helvetica" charset="0"/>
            </a:endParaRPr>
          </a:p>
        </p:txBody>
      </p:sp>
    </p:spTree>
    <p:extLst>
      <p:ext uri="{BB962C8B-B14F-4D97-AF65-F5344CB8AC3E}">
        <p14:creationId xmlns:p14="http://schemas.microsoft.com/office/powerpoint/2010/main" val="111382358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Another </a:t>
            </a:r>
            <a:r>
              <a:rPr lang="en-US" smtClean="0">
                <a:solidFill>
                  <a:srgbClr val="FF0000"/>
                </a:solidFill>
              </a:rPr>
              <a:t>Plus Point: Orange </a:t>
            </a:r>
            <a:r>
              <a:rPr lang="en-US" dirty="0" smtClean="0">
                <a:solidFill>
                  <a:srgbClr val="FF0000"/>
                </a:solidFill>
              </a:rPr>
              <a:t>Book Standard</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solidFill>
                  <a:srgbClr val="0000FF"/>
                </a:solidFill>
              </a:rPr>
              <a:t>Trusted </a:t>
            </a:r>
            <a:r>
              <a:rPr lang="en-US" dirty="0">
                <a:solidFill>
                  <a:srgbClr val="0000FF"/>
                </a:solidFill>
              </a:rPr>
              <a:t>Computer System </a:t>
            </a:r>
            <a:r>
              <a:rPr lang="en-US" dirty="0" smtClean="0">
                <a:solidFill>
                  <a:srgbClr val="0000FF"/>
                </a:solidFill>
              </a:rPr>
              <a:t>Evaluation Criteria universally </a:t>
            </a:r>
            <a:r>
              <a:rPr lang="en-US" dirty="0">
                <a:solidFill>
                  <a:srgbClr val="0000FF"/>
                </a:solidFill>
              </a:rPr>
              <a:t>known as </a:t>
            </a:r>
            <a:r>
              <a:rPr lang="en-US" dirty="0">
                <a:solidFill>
                  <a:srgbClr val="FF0000"/>
                </a:solidFill>
              </a:rPr>
              <a:t>“the Orange Book”</a:t>
            </a:r>
            <a:r>
              <a:rPr lang="en-US" dirty="0"/>
              <a:t>.</a:t>
            </a:r>
            <a:endParaRPr lang="en-US" dirty="0" smtClean="0"/>
          </a:p>
          <a:p>
            <a:r>
              <a:rPr lang="en-US" dirty="0" smtClean="0"/>
              <a:t>B1 </a:t>
            </a:r>
            <a:r>
              <a:rPr lang="en-US" dirty="0"/>
              <a:t>– Labeled Security Protection: the system must implement the </a:t>
            </a:r>
            <a:r>
              <a:rPr lang="en-US" dirty="0" smtClean="0"/>
              <a:t>Mandatory Access </a:t>
            </a:r>
            <a:r>
              <a:rPr lang="en-US" dirty="0"/>
              <a:t>Control in which every subject and object of the system must maintain </a:t>
            </a:r>
            <a:r>
              <a:rPr lang="en-US" dirty="0" smtClean="0"/>
              <a:t>a security </a:t>
            </a:r>
            <a:r>
              <a:rPr lang="en-US" dirty="0"/>
              <a:t>label, and every access to system resource (objects) by a subject </a:t>
            </a:r>
            <a:r>
              <a:rPr lang="en-US" dirty="0" smtClean="0"/>
              <a:t>must check </a:t>
            </a:r>
            <a:r>
              <a:rPr lang="en-US" dirty="0"/>
              <a:t>for security labels and follow some defined rules.</a:t>
            </a:r>
          </a:p>
        </p:txBody>
      </p:sp>
    </p:spTree>
    <p:extLst>
      <p:ext uri="{BB962C8B-B14F-4D97-AF65-F5344CB8AC3E}">
        <p14:creationId xmlns:p14="http://schemas.microsoft.com/office/powerpoint/2010/main" val="2761806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Authority versus authentication</a:t>
            </a:r>
            <a:r>
              <a:rPr lang="en-US" b="1" dirty="0"/>
              <a:t/>
            </a:r>
            <a:br>
              <a:rPr lang="en-US" b="1" dirty="0"/>
            </a:br>
            <a:r>
              <a:rPr lang="en-US" dirty="0"/>
              <a:t/>
            </a:r>
            <a:br>
              <a:rPr lang="en-US" dirty="0"/>
            </a:br>
            <a:endParaRPr lang="en-US" dirty="0"/>
          </a:p>
        </p:txBody>
      </p:sp>
      <p:sp>
        <p:nvSpPr>
          <p:cNvPr id="3" name="Content Placeholder 2"/>
          <p:cNvSpPr>
            <a:spLocks noGrp="1"/>
          </p:cNvSpPr>
          <p:nvPr>
            <p:ph idx="1"/>
          </p:nvPr>
        </p:nvSpPr>
        <p:spPr/>
        <p:txBody>
          <a:bodyPr/>
          <a:lstStyle/>
          <a:p>
            <a:pPr marL="0" lvl="0" indent="0">
              <a:lnSpc>
                <a:spcPct val="100000"/>
              </a:lnSpc>
              <a:spcBef>
                <a:spcPts val="0"/>
              </a:spcBef>
              <a:buNone/>
            </a:pPr>
            <a:r>
              <a:rPr lang="en-US" b="1" dirty="0" smtClean="0">
                <a:solidFill>
                  <a:srgbClr val="0070C0"/>
                </a:solidFill>
              </a:rPr>
              <a:t>Biometric at say Immigration</a:t>
            </a:r>
            <a:r>
              <a:rPr lang="en-US" dirty="0" smtClean="0"/>
              <a:t>: </a:t>
            </a:r>
          </a:p>
          <a:p>
            <a:pPr marL="0" lvl="0" indent="0">
              <a:lnSpc>
                <a:spcPct val="100000"/>
              </a:lnSpc>
              <a:spcBef>
                <a:spcPts val="0"/>
              </a:spcBef>
              <a:buNone/>
            </a:pPr>
            <a:r>
              <a:rPr lang="en-US" dirty="0"/>
              <a:t>When you arrive at a foreign destination (or a foreigner arrives in India), the immigration official at the counter decides whether to let you in. The fingerprint scanner on the desk informs this official. </a:t>
            </a:r>
            <a:r>
              <a:rPr lang="en-US" dirty="0">
                <a:solidFill>
                  <a:srgbClr val="7030A0"/>
                </a:solidFill>
              </a:rPr>
              <a:t>The official is the authority, not the scanner or some remote server.</a:t>
            </a:r>
            <a:endParaRPr lang="en-US" dirty="0" smtClean="0">
              <a:solidFill>
                <a:srgbClr val="7030A0"/>
              </a:solidFill>
            </a:endParaRPr>
          </a:p>
          <a:p>
            <a:pPr marL="0" lvl="0" indent="0">
              <a:lnSpc>
                <a:spcPct val="100000"/>
              </a:lnSpc>
              <a:spcBef>
                <a:spcPts val="0"/>
              </a:spcBef>
              <a:buNone/>
            </a:pPr>
            <a:endParaRPr lang="en-US" dirty="0"/>
          </a:p>
          <a:p>
            <a:pPr marL="0" lvl="0" indent="0">
              <a:lnSpc>
                <a:spcPct val="100000"/>
              </a:lnSpc>
              <a:spcBef>
                <a:spcPts val="0"/>
              </a:spcBef>
              <a:buNone/>
            </a:pPr>
            <a:r>
              <a:rPr lang="en-US" b="1" dirty="0" smtClean="0">
                <a:solidFill>
                  <a:srgbClr val="0070C0"/>
                </a:solidFill>
              </a:rPr>
              <a:t>Biometric at </a:t>
            </a:r>
            <a:r>
              <a:rPr lang="en-US" b="1" dirty="0" err="1" smtClean="0">
                <a:solidFill>
                  <a:srgbClr val="0070C0"/>
                </a:solidFill>
              </a:rPr>
              <a:t>Aadhaar</a:t>
            </a:r>
            <a:r>
              <a:rPr lang="en-US" b="1" dirty="0">
                <a:solidFill>
                  <a:srgbClr val="0070C0"/>
                </a:solidFill>
              </a:rPr>
              <a:t>:</a:t>
            </a:r>
            <a:r>
              <a:rPr lang="en-US" dirty="0"/>
              <a:t>  </a:t>
            </a:r>
            <a:r>
              <a:rPr lang="en-US" dirty="0">
                <a:solidFill>
                  <a:srgbClr val="7030A0"/>
                </a:solidFill>
              </a:rPr>
              <a:t>Implicit assumption that the official at the bank or mobile company cannot be trusted to certify your identity</a:t>
            </a:r>
            <a:r>
              <a:rPr lang="en-US" dirty="0" smtClean="0">
                <a:solidFill>
                  <a:srgbClr val="7030A0"/>
                </a:solidFill>
              </a:rPr>
              <a:t>. The authority is with the Scanner/Server</a:t>
            </a:r>
          </a:p>
          <a:p>
            <a:pPr marL="0" lvl="0" indent="0">
              <a:lnSpc>
                <a:spcPct val="100000"/>
              </a:lnSpc>
              <a:spcBef>
                <a:spcPts val="0"/>
              </a:spcBef>
              <a:buNone/>
            </a:pPr>
            <a:endParaRPr lang="en-US" dirty="0"/>
          </a:p>
        </p:txBody>
      </p:sp>
    </p:spTree>
    <p:extLst>
      <p:ext uri="{BB962C8B-B14F-4D97-AF65-F5344CB8AC3E}">
        <p14:creationId xmlns:p14="http://schemas.microsoft.com/office/powerpoint/2010/main" val="60896599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3397" y="2967335"/>
            <a:ext cx="3205212" cy="923330"/>
          </a:xfrm>
          <a:prstGeom prst="rect">
            <a:avLst/>
          </a:prstGeom>
          <a:noFill/>
        </p:spPr>
        <p:txBody>
          <a:bodyPr wrap="none" lIns="91440" tIns="45720" rIns="91440" bIns="45720">
            <a:spAutoFit/>
          </a:bodyPr>
          <a:lstStyle/>
          <a:p>
            <a:pPr algn="ct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Thank You</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5893747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3922</Words>
  <Application>Microsoft Macintosh PowerPoint</Application>
  <PresentationFormat>Widescreen</PresentationFormat>
  <Paragraphs>547</Paragraphs>
  <Slides>90</Slides>
  <Notes>10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90</vt:i4>
      </vt:variant>
    </vt:vector>
  </HeadingPairs>
  <TitlesOfParts>
    <vt:vector size="103" baseType="lpstr">
      <vt:lpstr>Arial</vt:lpstr>
      <vt:lpstr>Calibri</vt:lpstr>
      <vt:lpstr>Calibri Light</vt:lpstr>
      <vt:lpstr>Comic Sans MS</vt:lpstr>
      <vt:lpstr>Courier New</vt:lpstr>
      <vt:lpstr>Gill Sans MT</vt:lpstr>
      <vt:lpstr>Helvetica</vt:lpstr>
      <vt:lpstr>Mangal</vt:lpstr>
      <vt:lpstr>Symbol</vt:lpstr>
      <vt:lpstr>Times New Roman</vt:lpstr>
      <vt:lpstr>Wingdings</vt:lpstr>
      <vt:lpstr>Office Theme</vt:lpstr>
      <vt:lpstr>Equation</vt:lpstr>
      <vt:lpstr>Algorithmic Architectures for End-to-End Security of Systems: Challenges </vt:lpstr>
      <vt:lpstr>Organization</vt:lpstr>
      <vt:lpstr>Public, Secret, Private</vt:lpstr>
      <vt:lpstr>Public information </vt:lpstr>
      <vt:lpstr>Private information </vt:lpstr>
      <vt:lpstr>Where do we place Biometrics</vt:lpstr>
      <vt:lpstr>What is privacy</vt:lpstr>
      <vt:lpstr>Private versus secret </vt:lpstr>
      <vt:lpstr>Authority versus authentication  </vt:lpstr>
      <vt:lpstr>Differential Privacy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Motivation</vt:lpstr>
      <vt:lpstr>PowerPoint Presentation</vt:lpstr>
      <vt:lpstr>Impact of Untrusted Program</vt:lpstr>
      <vt:lpstr>Realizing Privacy</vt:lpstr>
      <vt:lpstr>Background: MapReduce</vt:lpstr>
      <vt:lpstr>Threat model</vt:lpstr>
      <vt:lpstr>Challenge 1: Untrusted mapper</vt:lpstr>
      <vt:lpstr>Challenge 2: Untrusted Reducer</vt:lpstr>
      <vt:lpstr>PowerPoint Presentation</vt:lpstr>
      <vt:lpstr>Airavat*</vt:lpstr>
      <vt:lpstr>MLS MapReduce*</vt:lpstr>
      <vt:lpstr>PowerPoint Presentation</vt:lpstr>
      <vt:lpstr>PowerPoint Presentation</vt:lpstr>
      <vt:lpstr>Decentralized Label Model Myers and Liskov (2000)</vt:lpstr>
      <vt:lpstr>PowerPoint Presentation</vt:lpstr>
      <vt:lpstr>Issues of State-of-the-art (a)</vt:lpstr>
      <vt:lpstr>Issues of State-of-the-art (b)</vt:lpstr>
      <vt:lpstr>Issues of State-of-the-art (c)</vt:lpstr>
      <vt:lpstr>Issues of State-of-the-art (d)</vt:lpstr>
      <vt:lpstr>PowerPoint Presentation</vt:lpstr>
      <vt:lpstr>PowerPoint Presentation</vt:lpstr>
      <vt:lpstr>Readers-Writers Labels</vt:lpstr>
      <vt:lpstr>RWFM Label Format</vt:lpstr>
      <vt:lpstr>State of an Information System</vt:lpstr>
      <vt:lpstr>State Transitions in RWFM</vt:lpstr>
      <vt:lpstr>State Transitions in RWFM</vt:lpstr>
      <vt:lpstr>State Transitions in RWFM</vt:lpstr>
      <vt:lpstr>State Transitions in RWFM</vt:lpstr>
      <vt:lpstr>State Transitions in RWFM</vt:lpstr>
      <vt:lpstr>Downgrading (Declassifying)</vt:lpstr>
      <vt:lpstr>RWFM permits intuitive specifications with simple access checks</vt:lpstr>
      <vt:lpstr>Example-1 WebTax</vt:lpstr>
      <vt:lpstr>Example-1 WebTax</vt:lpstr>
      <vt:lpstr>Example-1 WebTax</vt:lpstr>
      <vt:lpstr>DLM, DC and RWFM Comparison</vt:lpstr>
      <vt:lpstr>DLM, DC and RWFM Comparison</vt:lpstr>
      <vt:lpstr>PowerPoint Presentation</vt:lpstr>
      <vt:lpstr>Flow of a MapReduce Job</vt:lpstr>
      <vt:lpstr>Flow of a MapReduce Job</vt:lpstr>
      <vt:lpstr>Example Configuration of MapReduce</vt:lpstr>
      <vt:lpstr>Notation</vt:lpstr>
      <vt:lpstr>Labels for Example Configuration</vt:lpstr>
      <vt:lpstr>Security Properties Assured by the Labelling</vt:lpstr>
      <vt:lpstr>Security Properties Assured by the Labelling</vt:lpstr>
      <vt:lpstr>Security Properties Assured by the Labelling</vt:lpstr>
      <vt:lpstr>PowerPoint Presentation</vt:lpstr>
      <vt:lpstr>Challenges in Implementation</vt:lpstr>
      <vt:lpstr>Performance Results </vt:lpstr>
      <vt:lpstr>PowerPoint Presentation</vt:lpstr>
      <vt:lpstr>PowerPoint Presentation</vt:lpstr>
      <vt:lpstr>PowerPoint Presentation</vt:lpstr>
      <vt:lpstr>Differential Privacy</vt:lpstr>
      <vt:lpstr>Ease of Use</vt:lpstr>
      <vt:lpstr>Summary </vt:lpstr>
      <vt:lpstr>Ongoing work for Medical Data Sharing </vt:lpstr>
      <vt:lpstr>Another Plus Point: Orange Book Standard</vt:lpstr>
      <vt:lpstr>PowerPoint Presentation</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Rudrapatna Shyamasundar</dc:creator>
  <cp:lastModifiedBy>Rudrapatna Shyamasundar</cp:lastModifiedBy>
  <cp:revision>16</cp:revision>
  <dcterms:created xsi:type="dcterms:W3CDTF">2017-12-30T13:08:09Z</dcterms:created>
  <dcterms:modified xsi:type="dcterms:W3CDTF">2018-01-10T06:22:26Z</dcterms:modified>
</cp:coreProperties>
</file>