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46"/>
  </p:notesMasterIdLst>
  <p:sldIdLst>
    <p:sldId id="256" r:id="rId2"/>
    <p:sldId id="257" r:id="rId3"/>
    <p:sldId id="267" r:id="rId4"/>
    <p:sldId id="268" r:id="rId5"/>
    <p:sldId id="304" r:id="rId6"/>
    <p:sldId id="258" r:id="rId7"/>
    <p:sldId id="299" r:id="rId8"/>
    <p:sldId id="259" r:id="rId9"/>
    <p:sldId id="264" r:id="rId10"/>
    <p:sldId id="300" r:id="rId11"/>
    <p:sldId id="302" r:id="rId12"/>
    <p:sldId id="261" r:id="rId13"/>
    <p:sldId id="297" r:id="rId14"/>
    <p:sldId id="301" r:id="rId15"/>
    <p:sldId id="262" r:id="rId16"/>
    <p:sldId id="288" r:id="rId17"/>
    <p:sldId id="289" r:id="rId18"/>
    <p:sldId id="290" r:id="rId19"/>
    <p:sldId id="298" r:id="rId20"/>
    <p:sldId id="291" r:id="rId21"/>
    <p:sldId id="293" r:id="rId22"/>
    <p:sldId id="294" r:id="rId23"/>
    <p:sldId id="296" r:id="rId24"/>
    <p:sldId id="287" r:id="rId25"/>
    <p:sldId id="286" r:id="rId26"/>
    <p:sldId id="263" r:id="rId27"/>
    <p:sldId id="272" r:id="rId28"/>
    <p:sldId id="275" r:id="rId29"/>
    <p:sldId id="273" r:id="rId30"/>
    <p:sldId id="311" r:id="rId31"/>
    <p:sldId id="284" r:id="rId32"/>
    <p:sldId id="281" r:id="rId33"/>
    <p:sldId id="282" r:id="rId34"/>
    <p:sldId id="280" r:id="rId35"/>
    <p:sldId id="309" r:id="rId36"/>
    <p:sldId id="277" r:id="rId37"/>
    <p:sldId id="305" r:id="rId38"/>
    <p:sldId id="278" r:id="rId39"/>
    <p:sldId id="279" r:id="rId40"/>
    <p:sldId id="306" r:id="rId41"/>
    <p:sldId id="269" r:id="rId42"/>
    <p:sldId id="270" r:id="rId43"/>
    <p:sldId id="285" r:id="rId44"/>
    <p:sldId id="30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98FFF"/>
    <a:srgbClr val="0558FF"/>
    <a:srgbClr val="68FF97"/>
    <a:srgbClr val="30DC5D"/>
    <a:srgbClr val="00CC6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4660"/>
  </p:normalViewPr>
  <p:slideViewPr>
    <p:cSldViewPr>
      <p:cViewPr varScale="1">
        <p:scale>
          <a:sx n="87" d="100"/>
          <a:sy n="87" d="100"/>
        </p:scale>
        <p:origin x="106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'[Chart in Microsoft PowerPoint]Sheet1'!$A$2</c:f>
              <c:strCache>
                <c:ptCount val="1"/>
                <c:pt idx="0">
                  <c:v>(a)</c:v>
                </c:pt>
              </c:strCache>
            </c:strRef>
          </c:tx>
          <c:spPr>
            <a:solidFill>
              <a:schemeClr val="accent1"/>
            </a:solidFill>
            <a:ln>
              <a:noFill/>
            </a:ln>
            <a:effectLst/>
            <a:sp3d/>
          </c:spPr>
          <c:invertIfNegative val="0"/>
          <c:dLbls>
            <c:dLbl>
              <c:idx val="0"/>
              <c:layout>
                <c:manualLayout>
                  <c:x val="7.4487895716945996E-3"/>
                  <c:y val="-1.47058823529412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'[Chart in Microsoft PowerPoint]Sheet1'!$B$2</c:f>
              <c:numCache>
                <c:formatCode>General</c:formatCode>
                <c:ptCount val="1"/>
                <c:pt idx="0">
                  <c:v>12</c:v>
                </c:pt>
              </c:numCache>
            </c:numRef>
          </c:val>
        </c:ser>
        <c:ser>
          <c:idx val="1"/>
          <c:order val="1"/>
          <c:tx>
            <c:strRef>
              <c:f>'[Chart in Microsoft PowerPoint]Sheet1'!$A$3</c:f>
              <c:strCache>
                <c:ptCount val="1"/>
                <c:pt idx="0">
                  <c:v>(b)</c:v>
                </c:pt>
              </c:strCache>
            </c:strRef>
          </c:tx>
          <c:spPr>
            <a:solidFill>
              <a:schemeClr val="accent2"/>
            </a:solidFill>
            <a:ln>
              <a:noFill/>
            </a:ln>
            <a:effectLst/>
            <a:sp3d/>
          </c:spPr>
          <c:invertIfNegative val="0"/>
          <c:dLbls>
            <c:dLbl>
              <c:idx val="0"/>
              <c:layout>
                <c:manualLayout>
                  <c:x val="2.6070763500930998E-2"/>
                  <c:y val="-9.803921568627469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'[Chart in Microsoft PowerPoint]Sheet1'!$B$3</c:f>
              <c:numCache>
                <c:formatCode>General</c:formatCode>
                <c:ptCount val="1"/>
                <c:pt idx="0">
                  <c:v>53</c:v>
                </c:pt>
              </c:numCache>
            </c:numRef>
          </c:val>
        </c:ser>
        <c:ser>
          <c:idx val="2"/>
          <c:order val="2"/>
          <c:tx>
            <c:strRef>
              <c:f>'[Chart in Microsoft PowerPoint]Sheet1'!$A$4</c:f>
              <c:strCache>
                <c:ptCount val="1"/>
                <c:pt idx="0">
                  <c:v>(c)</c:v>
                </c:pt>
              </c:strCache>
            </c:strRef>
          </c:tx>
          <c:spPr>
            <a:solidFill>
              <a:schemeClr val="accent3"/>
            </a:solidFill>
            <a:ln>
              <a:noFill/>
            </a:ln>
            <a:effectLst/>
            <a:sp3d/>
          </c:spPr>
          <c:invertIfNegative val="0"/>
          <c:dLbls>
            <c:dLbl>
              <c:idx val="0"/>
              <c:layout>
                <c:manualLayout>
                  <c:x val="2.6070763500930998E-2"/>
                  <c:y val="-9.803921568627539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'[Chart in Microsoft PowerPoint]Sheet1'!$B$4</c:f>
              <c:numCache>
                <c:formatCode>General</c:formatCode>
                <c:ptCount val="1"/>
                <c:pt idx="0">
                  <c:v>20</c:v>
                </c:pt>
              </c:numCache>
            </c:numRef>
          </c:val>
        </c:ser>
        <c:ser>
          <c:idx val="3"/>
          <c:order val="3"/>
          <c:tx>
            <c:strRef>
              <c:f>'[Chart in Microsoft PowerPoint]Sheet1'!$A$5</c:f>
              <c:strCache>
                <c:ptCount val="1"/>
                <c:pt idx="0">
                  <c:v>(d)</c:v>
                </c:pt>
              </c:strCache>
            </c:strRef>
          </c:tx>
          <c:spPr>
            <a:solidFill>
              <a:schemeClr val="accent4"/>
            </a:solidFill>
            <a:ln>
              <a:noFill/>
            </a:ln>
            <a:effectLst/>
            <a:sp3d/>
          </c:spPr>
          <c:invertIfNegative val="0"/>
          <c:dLbls>
            <c:dLbl>
              <c:idx val="0"/>
              <c:layout>
                <c:manualLayout>
                  <c:x val="2.23463687150838E-2"/>
                  <c:y val="-9.8039215686274508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'[Chart in Microsoft PowerPoint]Sheet1'!$B$5</c:f>
              <c:numCache>
                <c:formatCode>General</c:formatCode>
                <c:ptCount val="1"/>
                <c:pt idx="0">
                  <c:v>15</c:v>
                </c:pt>
              </c:numCache>
            </c:numRef>
          </c:val>
        </c:ser>
        <c:dLbls>
          <c:showLegendKey val="0"/>
          <c:showVal val="1"/>
          <c:showCatName val="0"/>
          <c:showSerName val="0"/>
          <c:showPercent val="0"/>
          <c:showBubbleSize val="0"/>
        </c:dLbls>
        <c:gapWidth val="150"/>
        <c:shape val="box"/>
        <c:axId val="292619632"/>
        <c:axId val="292620192"/>
        <c:axId val="0"/>
      </c:bar3DChart>
      <c:catAx>
        <c:axId val="292619632"/>
        <c:scaling>
          <c:orientation val="minMax"/>
        </c:scaling>
        <c:delete val="1"/>
        <c:axPos val="b"/>
        <c:numFmt formatCode="General" sourceLinked="1"/>
        <c:majorTickMark val="none"/>
        <c:minorTickMark val="none"/>
        <c:tickLblPos val="nextTo"/>
        <c:crossAx val="292620192"/>
        <c:crosses val="autoZero"/>
        <c:auto val="1"/>
        <c:lblAlgn val="ctr"/>
        <c:lblOffset val="100"/>
        <c:noMultiLvlLbl val="0"/>
      </c:catAx>
      <c:valAx>
        <c:axId val="2926201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92619632"/>
        <c:crosses val="autoZero"/>
        <c:crossBetween val="between"/>
      </c:valAx>
      <c:spPr>
        <a:noFill/>
        <a:ln w="25400">
          <a:noFill/>
        </a:ln>
        <a:effectLst/>
      </c:spPr>
    </c:plotArea>
    <c:legend>
      <c:legendPos val="r"/>
      <c:layout>
        <c:manualLayout>
          <c:xMode val="edge"/>
          <c:yMode val="edge"/>
          <c:x val="0.75397165988692505"/>
          <c:y val="0.22241709982330601"/>
          <c:w val="0.153379800334626"/>
          <c:h val="0.57298680802154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cat>
            <c:strRef>
              <c:f>'[Chart in Microsoft PowerPoint]Sheet1'!$A$2:$A$5</c:f>
              <c:strCache>
                <c:ptCount val="4"/>
                <c:pt idx="0">
                  <c:v>(a)</c:v>
                </c:pt>
                <c:pt idx="1">
                  <c:v>(b)</c:v>
                </c:pt>
                <c:pt idx="2">
                  <c:v>(c)</c:v>
                </c:pt>
                <c:pt idx="3">
                  <c:v>(d)</c:v>
                </c:pt>
              </c:strCache>
            </c:strRef>
          </c:cat>
          <c:val>
            <c:numRef>
              <c:f>'[Chart in Microsoft PowerPoint]Sheet1'!$B$2:$B$5</c:f>
              <c:numCache>
                <c:formatCode>General</c:formatCode>
                <c:ptCount val="4"/>
                <c:pt idx="0">
                  <c:v>12</c:v>
                </c:pt>
                <c:pt idx="1">
                  <c:v>53</c:v>
                </c:pt>
                <c:pt idx="2">
                  <c:v>20</c:v>
                </c:pt>
                <c:pt idx="3">
                  <c:v>15</c:v>
                </c:pt>
              </c:numCache>
            </c:numRef>
          </c:val>
        </c:ser>
        <c:dLbls>
          <c:showLegendKey val="0"/>
          <c:showVal val="0"/>
          <c:showCatName val="0"/>
          <c:showSerName val="0"/>
          <c:showPercent val="0"/>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5A6F8-9C5D-0443-8C1C-B2C5FB40C33E}" type="datetimeFigureOut">
              <a:rPr lang="en-US" smtClean="0"/>
              <a:pPr/>
              <a:t>3/11/2015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6F29BB-ED77-D94C-84FA-FE64D554DA85}" type="slidenum">
              <a:rPr lang="en-US" smtClean="0"/>
              <a:pPr/>
              <a:t>‹#›</a:t>
            </a:fld>
            <a:endParaRPr lang="en-US"/>
          </a:p>
        </p:txBody>
      </p:sp>
    </p:spTree>
    <p:extLst>
      <p:ext uri="{BB962C8B-B14F-4D97-AF65-F5344CB8AC3E}">
        <p14:creationId xmlns:p14="http://schemas.microsoft.com/office/powerpoint/2010/main" val="34375062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Devised by Benjamin Bloom</a:t>
            </a:r>
          </a:p>
          <a:p>
            <a:r>
              <a:rPr lang="en-US" dirty="0" smtClean="0"/>
              <a:t>Objectives</a:t>
            </a:r>
            <a:r>
              <a:rPr lang="en-US" baseline="0" dirty="0" smtClean="0"/>
              <a:t> that the educators set themselves (learning objectives): Three domains: cognitive, affective and psychomotor.</a:t>
            </a:r>
          </a:p>
          <a:p>
            <a:r>
              <a:rPr lang="en-US" baseline="0" dirty="0" smtClean="0"/>
              <a:t>Cognitive: knowing/head</a:t>
            </a:r>
          </a:p>
          <a:p>
            <a:r>
              <a:rPr lang="en-US" baseline="0" dirty="0" smtClean="0"/>
              <a:t>Affective: Feeling/heart</a:t>
            </a:r>
          </a:p>
          <a:p>
            <a:r>
              <a:rPr lang="en-US" baseline="0" dirty="0" smtClean="0"/>
              <a:t>Psychomotor: Doing/hands</a:t>
            </a:r>
            <a:endParaRPr lang="en-US" dirty="0"/>
          </a:p>
        </p:txBody>
      </p:sp>
      <p:sp>
        <p:nvSpPr>
          <p:cNvPr id="4" name="Slide Number Placeholder 3"/>
          <p:cNvSpPr>
            <a:spLocks noGrp="1"/>
          </p:cNvSpPr>
          <p:nvPr>
            <p:ph type="sldNum" sz="quarter" idx="10"/>
          </p:nvPr>
        </p:nvSpPr>
        <p:spPr/>
        <p:txBody>
          <a:bodyPr/>
          <a:lstStyle/>
          <a:p>
            <a:fld id="{E86F29BB-ED77-D94C-84FA-FE64D554DA85}" type="slidenum">
              <a:rPr lang="en-US" smtClean="0"/>
              <a:pPr/>
              <a:t>5</a:t>
            </a:fld>
            <a:endParaRPr lang="en-US"/>
          </a:p>
        </p:txBody>
      </p:sp>
    </p:spTree>
    <p:extLst>
      <p:ext uri="{BB962C8B-B14F-4D97-AF65-F5344CB8AC3E}">
        <p14:creationId xmlns:p14="http://schemas.microsoft.com/office/powerpoint/2010/main" val="1774323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advanced UG courses, students</a:t>
            </a:r>
            <a:r>
              <a:rPr lang="en-US" baseline="0" dirty="0" smtClean="0"/>
              <a:t> can be given projects</a:t>
            </a:r>
          </a:p>
          <a:p>
            <a:r>
              <a:rPr lang="en-US" baseline="0" dirty="0" smtClean="0"/>
              <a:t>For PG courses, term papers can also be given</a:t>
            </a:r>
            <a:endParaRPr lang="en-US" dirty="0"/>
          </a:p>
        </p:txBody>
      </p:sp>
      <p:sp>
        <p:nvSpPr>
          <p:cNvPr id="4" name="Slide Number Placeholder 3"/>
          <p:cNvSpPr>
            <a:spLocks noGrp="1"/>
          </p:cNvSpPr>
          <p:nvPr>
            <p:ph type="sldNum" sz="quarter" idx="10"/>
          </p:nvPr>
        </p:nvSpPr>
        <p:spPr/>
        <p:txBody>
          <a:bodyPr/>
          <a:lstStyle/>
          <a:p>
            <a:fld id="{E86F29BB-ED77-D94C-84FA-FE64D554DA85}" type="slidenum">
              <a:rPr lang="en-US" smtClean="0"/>
              <a:pPr/>
              <a:t>39</a:t>
            </a:fld>
            <a:endParaRPr lang="en-US"/>
          </a:p>
        </p:txBody>
      </p:sp>
    </p:spTree>
    <p:extLst>
      <p:ext uri="{BB962C8B-B14F-4D97-AF65-F5344CB8AC3E}">
        <p14:creationId xmlns:p14="http://schemas.microsoft.com/office/powerpoint/2010/main" val="283554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National Mission</a:t>
            </a:r>
            <a:r>
              <a:rPr lang="en-US" baseline="0" dirty="0" smtClean="0"/>
              <a:t> on Education, TEQIP, </a:t>
            </a:r>
            <a:endParaRPr lang="en-US" dirty="0"/>
          </a:p>
        </p:txBody>
      </p:sp>
      <p:sp>
        <p:nvSpPr>
          <p:cNvPr id="4" name="Slide Number Placeholder 3"/>
          <p:cNvSpPr>
            <a:spLocks noGrp="1"/>
          </p:cNvSpPr>
          <p:nvPr>
            <p:ph type="sldNum" sz="quarter" idx="10"/>
          </p:nvPr>
        </p:nvSpPr>
        <p:spPr/>
        <p:txBody>
          <a:bodyPr/>
          <a:lstStyle/>
          <a:p>
            <a:fld id="{E86F29BB-ED77-D94C-84FA-FE64D554DA85}" type="slidenum">
              <a:rPr lang="en-US" smtClean="0"/>
              <a:pPr/>
              <a:t>40</a:t>
            </a:fld>
            <a:endParaRPr lang="en-US"/>
          </a:p>
        </p:txBody>
      </p:sp>
    </p:spTree>
    <p:extLst>
      <p:ext uri="{BB962C8B-B14F-4D97-AF65-F5344CB8AC3E}">
        <p14:creationId xmlns:p14="http://schemas.microsoft.com/office/powerpoint/2010/main" val="360617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76F4F7B7-051C-4BB7-8E94-3319B1745F06}" type="datetimeFigureOut">
              <a:rPr lang="en-CA" smtClean="0"/>
              <a:pPr/>
              <a:t>11/03/2015</a:t>
            </a:fld>
            <a:endParaRPr lang="en-CA"/>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CA"/>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FF123E2-F047-466C-8730-0A7BF60EB310}"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FF123E2-F047-466C-8730-0A7BF60EB310}"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FF123E2-F047-466C-8730-0A7BF60EB310}" type="slidenum">
              <a:rPr lang="en-CA" smtClean="0"/>
              <a:pPr/>
              <a:t>‹#›</a:t>
            </a:fld>
            <a:endParaRPr lang="en-CA"/>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6F4F7B7-051C-4BB7-8E94-3319B1745F06}" type="datetimeFigureOut">
              <a:rPr lang="en-CA" smtClean="0"/>
              <a:pPr/>
              <a:t>11/03/2015</a:t>
            </a:fld>
            <a:endParaRPr lang="en-CA"/>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0FF123E2-F047-466C-8730-0A7BF60EB310}" type="slidenum">
              <a:rPr lang="en-CA" smtClean="0"/>
              <a:pPr/>
              <a:t>‹#›</a:t>
            </a:fld>
            <a:endParaRPr lang="en-CA"/>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CA"/>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FF123E2-F047-466C-8730-0A7BF60EB310}" type="slidenum">
              <a:rPr lang="en-CA" smtClean="0"/>
              <a:pPr/>
              <a:t>‹#›</a:t>
            </a:fld>
            <a:endParaRPr lang="en-CA"/>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FF123E2-F047-466C-8730-0A7BF60EB310}" type="slidenum">
              <a:rPr lang="en-CA" smtClean="0"/>
              <a:pPr/>
              <a:t>‹#›</a:t>
            </a:fld>
            <a:endParaRPr lang="en-CA"/>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FF123E2-F047-466C-8730-0A7BF60EB310}" type="slidenum">
              <a:rPr lang="en-CA" smtClean="0"/>
              <a:pPr/>
              <a:t>‹#›</a:t>
            </a:fld>
            <a:endParaRPr lang="en-CA"/>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FF123E2-F047-466C-8730-0A7BF60EB310}"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7886C9C-DC18-4195-8FD5-A50AA931D41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4F7B7-051C-4BB7-8E94-3319B1745F06}" type="datetimeFigureOut">
              <a:rPr lang="en-CA" smtClean="0"/>
              <a:pPr/>
              <a:t>11/03/2015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FF123E2-F047-466C-8730-0A7BF60EB310}" type="slidenum">
              <a:rPr lang="en-CA" smtClean="0"/>
              <a:pPr/>
              <a:t>‹#›</a:t>
            </a:fld>
            <a:endParaRPr lang="en-CA"/>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76F4F7B7-051C-4BB7-8E94-3319B1745F06}" type="datetimeFigureOut">
              <a:rPr lang="en-CA" smtClean="0"/>
              <a:pPr/>
              <a:t>11/03/2015</a:t>
            </a:fld>
            <a:endParaRPr lang="en-CA"/>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CA"/>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0FF123E2-F047-466C-8730-0A7BF60EB310}"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clipboard/media/image1.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6712"/>
            <a:ext cx="6324600" cy="1828800"/>
          </a:xfrm>
        </p:spPr>
        <p:txBody>
          <a:bodyPr>
            <a:normAutofit/>
          </a:bodyPr>
          <a:lstStyle/>
          <a:p>
            <a:pPr algn="l"/>
            <a:r>
              <a:rPr lang="en-CA" dirty="0" smtClean="0"/>
              <a:t>teaching methods</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404664"/>
            <a:ext cx="1566327" cy="1530181"/>
          </a:xfrm>
          <a:prstGeom prst="rect">
            <a:avLst/>
          </a:prstGeom>
        </p:spPr>
      </p:pic>
      <p:sp>
        <p:nvSpPr>
          <p:cNvPr id="5" name="Subtitle 2"/>
          <p:cNvSpPr txBox="1">
            <a:spLocks/>
          </p:cNvSpPr>
          <p:nvPr/>
        </p:nvSpPr>
        <p:spPr>
          <a:xfrm>
            <a:off x="152400" y="4780411"/>
            <a:ext cx="6701367" cy="1920956"/>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rgbClr val="FFFFFF"/>
                </a:solidFill>
                <a:latin typeface="+mn-lt"/>
                <a:ea typeface="+mn-ea"/>
                <a:cs typeface="+mn-cs"/>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endParaRPr lang="en-CA" sz="2000" dirty="0" smtClean="0">
              <a:solidFill>
                <a:schemeClr val="tx1"/>
              </a:solidFill>
            </a:endParaRPr>
          </a:p>
          <a:p>
            <a:pPr algn="ctr"/>
            <a:r>
              <a:rPr lang="en-CA" sz="2000" dirty="0">
                <a:solidFill>
                  <a:schemeClr val="tx1"/>
                </a:solidFill>
              </a:rPr>
              <a:t>TEQIP </a:t>
            </a:r>
            <a:r>
              <a:rPr lang="en-CA" sz="2000" dirty="0" smtClean="0">
                <a:solidFill>
                  <a:schemeClr val="tx1"/>
                </a:solidFill>
              </a:rPr>
              <a:t>workshop</a:t>
            </a:r>
          </a:p>
          <a:p>
            <a:pPr algn="ctr"/>
            <a:r>
              <a:rPr lang="en-CA" sz="2000" dirty="0" smtClean="0">
                <a:solidFill>
                  <a:schemeClr val="tx1"/>
                </a:solidFill>
              </a:rPr>
              <a:t>“</a:t>
            </a:r>
            <a:r>
              <a:rPr lang="en-CA" sz="2000" dirty="0">
                <a:solidFill>
                  <a:schemeClr val="tx1"/>
                </a:solidFill>
              </a:rPr>
              <a:t>Educators for </a:t>
            </a:r>
            <a:r>
              <a:rPr lang="en-CA" sz="2000" dirty="0" smtClean="0">
                <a:solidFill>
                  <a:schemeClr val="tx1"/>
                </a:solidFill>
              </a:rPr>
              <a:t>21</a:t>
            </a:r>
            <a:r>
              <a:rPr lang="en-CA" sz="2000" baseline="30000" dirty="0" smtClean="0">
                <a:solidFill>
                  <a:schemeClr val="tx1"/>
                </a:solidFill>
              </a:rPr>
              <a:t>st</a:t>
            </a:r>
            <a:r>
              <a:rPr lang="en-CA" sz="2000" dirty="0" smtClean="0">
                <a:solidFill>
                  <a:schemeClr val="tx1"/>
                </a:solidFill>
              </a:rPr>
              <a:t> </a:t>
            </a:r>
            <a:r>
              <a:rPr lang="en-CA" sz="2000" dirty="0">
                <a:solidFill>
                  <a:schemeClr val="tx1"/>
                </a:solidFill>
              </a:rPr>
              <a:t>Century Engineers”</a:t>
            </a:r>
          </a:p>
          <a:p>
            <a:pPr algn="ctr"/>
            <a:r>
              <a:rPr lang="en-CA" sz="2000" dirty="0" smtClean="0">
                <a:solidFill>
                  <a:schemeClr val="tx1"/>
                </a:solidFill>
              </a:rPr>
              <a:t>IIT Hyderabad</a:t>
            </a:r>
            <a:endParaRPr lang="en-CA" sz="2000" dirty="0">
              <a:solidFill>
                <a:schemeClr val="tx1"/>
              </a:solidFill>
            </a:endParaRPr>
          </a:p>
        </p:txBody>
      </p:sp>
      <p:sp>
        <p:nvSpPr>
          <p:cNvPr id="9" name="Rectangle 8"/>
          <p:cNvSpPr/>
          <p:nvPr/>
        </p:nvSpPr>
        <p:spPr>
          <a:xfrm>
            <a:off x="179512" y="2996952"/>
            <a:ext cx="6696744" cy="954107"/>
          </a:xfrm>
          <a:prstGeom prst="rect">
            <a:avLst/>
          </a:prstGeom>
        </p:spPr>
        <p:txBody>
          <a:bodyPr wrap="square">
            <a:spAutoFit/>
          </a:bodyPr>
          <a:lstStyle/>
          <a:p>
            <a:pPr algn="ctr"/>
            <a:r>
              <a:rPr lang="en-CA" sz="2000" cap="small" dirty="0">
                <a:solidFill>
                  <a:schemeClr val="bg1"/>
                </a:solidFill>
              </a:rPr>
              <a:t>Harish N Dixit</a:t>
            </a:r>
          </a:p>
          <a:p>
            <a:pPr algn="ctr"/>
            <a:r>
              <a:rPr lang="en-CA" cap="small" dirty="0" smtClean="0">
                <a:solidFill>
                  <a:schemeClr val="bg1"/>
                </a:solidFill>
              </a:rPr>
              <a:t>Department of Mechanical &amp; Aerospace Engineering</a:t>
            </a:r>
          </a:p>
          <a:p>
            <a:pPr algn="ctr"/>
            <a:r>
              <a:rPr lang="en-CA" cap="small" dirty="0" smtClean="0">
                <a:solidFill>
                  <a:schemeClr val="bg1"/>
                </a:solidFill>
              </a:rPr>
              <a:t>IIT Hyderabad</a:t>
            </a:r>
            <a:endParaRPr lang="en-CA" cap="small" dirty="0">
              <a:solidFill>
                <a:schemeClr val="bg1"/>
              </a:solidFill>
            </a:endParaRPr>
          </a:p>
        </p:txBody>
      </p:sp>
      <p:sp>
        <p:nvSpPr>
          <p:cNvPr id="11" name="Rectangle 10"/>
          <p:cNvSpPr/>
          <p:nvPr/>
        </p:nvSpPr>
        <p:spPr>
          <a:xfrm>
            <a:off x="107504" y="4618410"/>
            <a:ext cx="6768752" cy="1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IFF_homepage.png"/>
          <p:cNvPicPr>
            <a:picLocks noChangeAspect="1"/>
          </p:cNvPicPr>
          <p:nvPr/>
        </p:nvPicPr>
        <p:blipFill rotWithShape="1">
          <a:blip r:embed="rId2" cstate="print">
            <a:extLst>
              <a:ext uri="{28A0092B-C50C-407E-A947-70E740481C1C}">
                <a14:useLocalDpi xmlns:a14="http://schemas.microsoft.com/office/drawing/2010/main" val="0"/>
              </a:ext>
            </a:extLst>
          </a:blip>
          <a:srcRect t="4527"/>
          <a:stretch/>
        </p:blipFill>
        <p:spPr>
          <a:xfrm>
            <a:off x="251520" y="0"/>
            <a:ext cx="8748464" cy="6914274"/>
          </a:xfrm>
          <a:prstGeom prst="rect">
            <a:avLst/>
          </a:prstGeom>
        </p:spPr>
      </p:pic>
    </p:spTree>
    <p:extLst>
      <p:ext uri="{BB962C8B-B14F-4D97-AF65-F5344CB8AC3E}">
        <p14:creationId xmlns:p14="http://schemas.microsoft.com/office/powerpoint/2010/main" val="923392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Flip Teaching</a:t>
            </a:r>
          </a:p>
          <a:p>
            <a:r>
              <a:rPr lang="en-US" sz="3200" dirty="0" smtClean="0"/>
              <a:t>Distributed teaching</a:t>
            </a:r>
          </a:p>
          <a:p>
            <a:r>
              <a:rPr lang="en-US" sz="3200" dirty="0" smtClean="0"/>
              <a:t>Clickers</a:t>
            </a:r>
          </a:p>
          <a:p>
            <a:r>
              <a:rPr lang="en-US" sz="3200" dirty="0" smtClean="0"/>
              <a:t>Online course material</a:t>
            </a:r>
          </a:p>
          <a:p>
            <a:r>
              <a:rPr lang="en-US" sz="3200" dirty="0" smtClean="0"/>
              <a:t>Computer programs</a:t>
            </a:r>
          </a:p>
          <a:p>
            <a:r>
              <a:rPr lang="en-US" sz="3200" dirty="0" smtClean="0"/>
              <a:t>Lab sessions in a theory course</a:t>
            </a:r>
            <a:endParaRPr lang="en-US" sz="3200" dirty="0"/>
          </a:p>
        </p:txBody>
      </p:sp>
      <p:sp>
        <p:nvSpPr>
          <p:cNvPr id="3" name="Title 2"/>
          <p:cNvSpPr>
            <a:spLocks noGrp="1"/>
          </p:cNvSpPr>
          <p:nvPr>
            <p:ph type="title"/>
          </p:nvPr>
        </p:nvSpPr>
        <p:spPr/>
        <p:txBody>
          <a:bodyPr/>
          <a:lstStyle/>
          <a:p>
            <a:r>
              <a:rPr lang="en-US" dirty="0" smtClean="0"/>
              <a:t>Innovation in teaching</a:t>
            </a:r>
            <a:endParaRPr lang="en-US" dirty="0"/>
          </a:p>
        </p:txBody>
      </p:sp>
    </p:spTree>
    <p:extLst>
      <p:ext uri="{BB962C8B-B14F-4D97-AF65-F5344CB8AC3E}">
        <p14:creationId xmlns:p14="http://schemas.microsoft.com/office/powerpoint/2010/main" val="1916556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13880"/>
            <a:ext cx="8407893" cy="4407408"/>
          </a:xfrm>
        </p:spPr>
        <p:txBody>
          <a:bodyPr>
            <a:noAutofit/>
          </a:bodyPr>
          <a:lstStyle/>
          <a:p>
            <a:r>
              <a:rPr lang="en-US" sz="2400" dirty="0" smtClean="0"/>
              <a:t>Traditional Teaching:</a:t>
            </a:r>
          </a:p>
          <a:p>
            <a:pPr lvl="1"/>
            <a:r>
              <a:rPr lang="en-US" sz="2000" dirty="0" smtClean="0"/>
              <a:t>Students listen to lectures and take tests in the classroom</a:t>
            </a:r>
          </a:p>
          <a:p>
            <a:pPr lvl="1"/>
            <a:r>
              <a:rPr lang="en-US" sz="2000" dirty="0" smtClean="0"/>
              <a:t>Reading and assignments are done at home</a:t>
            </a:r>
          </a:p>
          <a:p>
            <a:pPr lvl="1"/>
            <a:r>
              <a:rPr lang="en-US" sz="2000" dirty="0" smtClean="0"/>
              <a:t>Tried and tested approach</a:t>
            </a:r>
          </a:p>
          <a:p>
            <a:pPr marL="45720" indent="0">
              <a:buNone/>
            </a:pPr>
            <a:endParaRPr lang="en-US" sz="2400" dirty="0" smtClean="0"/>
          </a:p>
          <a:p>
            <a:r>
              <a:rPr lang="en-US" sz="2400" dirty="0" smtClean="0"/>
              <a:t>Flip Teaching:</a:t>
            </a:r>
          </a:p>
          <a:p>
            <a:pPr lvl="1"/>
            <a:r>
              <a:rPr lang="en-US" sz="2000" dirty="0" smtClean="0"/>
              <a:t>Students first study the topic by themselves at home using video lectures prepared by the instructor</a:t>
            </a:r>
          </a:p>
          <a:p>
            <a:pPr lvl="1"/>
            <a:r>
              <a:rPr lang="en-US" sz="2000" dirty="0" smtClean="0"/>
              <a:t>Classroom is used for clarifications, conceptual discussions, practical applications of the concept, etc.</a:t>
            </a:r>
          </a:p>
          <a:p>
            <a:pPr lvl="1"/>
            <a:r>
              <a:rPr lang="en-US" sz="2000" dirty="0" smtClean="0"/>
              <a:t>Problem solving in the classroom</a:t>
            </a:r>
          </a:p>
          <a:p>
            <a:endParaRPr lang="en-US" sz="2400" dirty="0"/>
          </a:p>
          <a:p>
            <a:r>
              <a:rPr lang="en-US" sz="2400" dirty="0" smtClean="0"/>
              <a:t>In general, it is best to use a complimentary approach</a:t>
            </a:r>
            <a:endParaRPr lang="en-US" sz="2400" dirty="0"/>
          </a:p>
        </p:txBody>
      </p:sp>
      <p:sp>
        <p:nvSpPr>
          <p:cNvPr id="2" name="Title 1"/>
          <p:cNvSpPr>
            <a:spLocks noGrp="1"/>
          </p:cNvSpPr>
          <p:nvPr>
            <p:ph type="title"/>
          </p:nvPr>
        </p:nvSpPr>
        <p:spPr/>
        <p:txBody>
          <a:bodyPr/>
          <a:lstStyle/>
          <a:p>
            <a:r>
              <a:rPr lang="en-US" dirty="0" smtClean="0"/>
              <a:t>Flip Teaching</a:t>
            </a:r>
            <a:endParaRPr lang="en-US" dirty="0"/>
          </a:p>
        </p:txBody>
      </p:sp>
    </p:spTree>
    <p:extLst>
      <p:ext uri="{BB962C8B-B14F-4D97-AF65-F5344CB8AC3E}">
        <p14:creationId xmlns:p14="http://schemas.microsoft.com/office/powerpoint/2010/main" val="2240350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Tools:</a:t>
            </a:r>
          </a:p>
          <a:p>
            <a:pPr lvl="1"/>
            <a:r>
              <a:rPr lang="en-US" sz="2000" dirty="0" smtClean="0"/>
              <a:t>Computer or touch screen tablet</a:t>
            </a:r>
          </a:p>
          <a:p>
            <a:pPr lvl="1"/>
            <a:r>
              <a:rPr lang="en-US" sz="2000" dirty="0" smtClean="0"/>
              <a:t>Screen capturing software (</a:t>
            </a:r>
            <a:r>
              <a:rPr lang="en-US" sz="2000" dirty="0" err="1" smtClean="0"/>
              <a:t>Camtasia</a:t>
            </a:r>
            <a:r>
              <a:rPr lang="en-US" sz="2000" dirty="0" smtClean="0"/>
              <a:t>, QuickTime, etc.)</a:t>
            </a:r>
          </a:p>
          <a:p>
            <a:pPr lvl="1"/>
            <a:r>
              <a:rPr lang="en-US" sz="2000" dirty="0" smtClean="0"/>
              <a:t>Microphone for recording audio</a:t>
            </a:r>
          </a:p>
          <a:p>
            <a:pPr lvl="1"/>
            <a:r>
              <a:rPr lang="en-US" sz="2000" dirty="0" smtClean="0"/>
              <a:t>Digital writing pad with good stylus</a:t>
            </a:r>
          </a:p>
          <a:p>
            <a:endParaRPr lang="en-US" sz="2400" dirty="0"/>
          </a:p>
          <a:p>
            <a:r>
              <a:rPr lang="en-US" sz="2400" dirty="0" smtClean="0"/>
              <a:t>What I use:</a:t>
            </a:r>
          </a:p>
          <a:p>
            <a:pPr lvl="1"/>
            <a:r>
              <a:rPr lang="en-US" sz="2000" dirty="0" smtClean="0"/>
              <a:t>My laptop (free)</a:t>
            </a:r>
          </a:p>
          <a:p>
            <a:pPr lvl="1"/>
            <a:r>
              <a:rPr lang="en-US" sz="2000" dirty="0" smtClean="0"/>
              <a:t>QuickTime for screen capture (free)</a:t>
            </a:r>
          </a:p>
          <a:p>
            <a:pPr lvl="1"/>
            <a:r>
              <a:rPr lang="en-US" sz="2000" dirty="0" smtClean="0"/>
              <a:t>Inbuilt microphone</a:t>
            </a:r>
          </a:p>
          <a:p>
            <a:pPr lvl="1"/>
            <a:r>
              <a:rPr lang="en-US" sz="2000" dirty="0" smtClean="0"/>
              <a:t>Wacom-One writing pad with stylus (about </a:t>
            </a:r>
            <a:r>
              <a:rPr lang="en-US" sz="2000" dirty="0" err="1" smtClean="0"/>
              <a:t>Rs</a:t>
            </a:r>
            <a:r>
              <a:rPr lang="en-US" sz="2000" dirty="0" smtClean="0"/>
              <a:t>. 7,500/-)</a:t>
            </a:r>
            <a:endParaRPr lang="en-US" sz="2000" dirty="0"/>
          </a:p>
          <a:p>
            <a:pPr lvl="1"/>
            <a:endParaRPr lang="en-US" sz="2000" dirty="0" smtClean="0"/>
          </a:p>
        </p:txBody>
      </p:sp>
      <p:sp>
        <p:nvSpPr>
          <p:cNvPr id="3" name="Title 2"/>
          <p:cNvSpPr>
            <a:spLocks noGrp="1"/>
          </p:cNvSpPr>
          <p:nvPr>
            <p:ph type="title"/>
          </p:nvPr>
        </p:nvSpPr>
        <p:spPr/>
        <p:txBody>
          <a:bodyPr/>
          <a:lstStyle/>
          <a:p>
            <a:r>
              <a:rPr lang="en-US" dirty="0" smtClean="0"/>
              <a:t>How to make a video lesson</a:t>
            </a:r>
            <a:endParaRPr lang="en-US" dirty="0"/>
          </a:p>
        </p:txBody>
      </p:sp>
    </p:spTree>
    <p:extLst>
      <p:ext uri="{BB962C8B-B14F-4D97-AF65-F5344CB8AC3E}">
        <p14:creationId xmlns:p14="http://schemas.microsoft.com/office/powerpoint/2010/main" val="2078312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of a flip Video</a:t>
            </a:r>
            <a:endParaRPr lang="en-US" dirty="0"/>
          </a:p>
        </p:txBody>
      </p:sp>
      <p:pic>
        <p:nvPicPr>
          <p:cNvPr id="6" name="hydrostatic_submerged_intr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71600" y="1700808"/>
            <a:ext cx="7092280" cy="4990452"/>
          </a:xfrm>
          <a:prstGeom prst="rect">
            <a:avLst/>
          </a:prstGeom>
        </p:spPr>
      </p:pic>
    </p:spTree>
    <p:extLst>
      <p:ext uri="{BB962C8B-B14F-4D97-AF65-F5344CB8AC3E}">
        <p14:creationId xmlns:p14="http://schemas.microsoft.com/office/powerpoint/2010/main" val="3700897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NPTEL: http://nptel.ac.in</a:t>
            </a:r>
          </a:p>
          <a:p>
            <a:r>
              <a:rPr lang="en-US" dirty="0" smtClean="0"/>
              <a:t>Khan Academy: https://</a:t>
            </a:r>
            <a:r>
              <a:rPr lang="en-US" dirty="0" err="1" smtClean="0"/>
              <a:t>www.khanacademy.org</a:t>
            </a:r>
            <a:r>
              <a:rPr lang="en-US" dirty="0" smtClean="0"/>
              <a:t>/</a:t>
            </a:r>
          </a:p>
          <a:p>
            <a:r>
              <a:rPr lang="en-US" dirty="0" smtClean="0"/>
              <a:t>MIT-OCW</a:t>
            </a:r>
            <a:r>
              <a:rPr lang="en-US" dirty="0"/>
              <a:t>: http://</a:t>
            </a:r>
            <a:r>
              <a:rPr lang="en-US" dirty="0" err="1"/>
              <a:t>ocw.mit.edu</a:t>
            </a:r>
            <a:r>
              <a:rPr lang="en-US" dirty="0"/>
              <a:t>/</a:t>
            </a:r>
            <a:r>
              <a:rPr lang="en-US" dirty="0" err="1" smtClean="0"/>
              <a:t>index.htm</a:t>
            </a:r>
            <a:endParaRPr lang="en-US" dirty="0" smtClean="0"/>
          </a:p>
          <a:p>
            <a:r>
              <a:rPr lang="en-US" dirty="0" err="1" smtClean="0"/>
              <a:t>edX</a:t>
            </a:r>
            <a:r>
              <a:rPr lang="en-US" dirty="0" smtClean="0"/>
              <a:t> courses: Jointly founded by MIT and Harvard</a:t>
            </a:r>
          </a:p>
          <a:p>
            <a:pPr lvl="1"/>
            <a:r>
              <a:rPr lang="en-US" dirty="0" smtClean="0"/>
              <a:t>Many partner institutions including IIT Bombay</a:t>
            </a:r>
          </a:p>
          <a:p>
            <a:pPr lvl="1"/>
            <a:r>
              <a:rPr lang="en-US" dirty="0"/>
              <a:t>https://</a:t>
            </a:r>
            <a:r>
              <a:rPr lang="en-US" dirty="0" err="1" smtClean="0"/>
              <a:t>www.edx.org</a:t>
            </a:r>
            <a:endParaRPr lang="en-US" dirty="0"/>
          </a:p>
          <a:p>
            <a:r>
              <a:rPr lang="en-US" dirty="0" err="1" smtClean="0"/>
              <a:t>Coursera</a:t>
            </a:r>
            <a:r>
              <a:rPr lang="en-US" dirty="0" smtClean="0"/>
              <a:t>: Free online courses in a wide range of disciplines and languages</a:t>
            </a:r>
          </a:p>
          <a:p>
            <a:pPr lvl="1"/>
            <a:r>
              <a:rPr lang="en-US" dirty="0" smtClean="0"/>
              <a:t>Mass Online Open Courses (MOOC)</a:t>
            </a:r>
          </a:p>
          <a:p>
            <a:pPr lvl="1"/>
            <a:r>
              <a:rPr lang="en-US" dirty="0"/>
              <a:t>https://</a:t>
            </a:r>
            <a:r>
              <a:rPr lang="en-US" dirty="0" err="1"/>
              <a:t>www.coursera.org</a:t>
            </a:r>
            <a:endParaRPr lang="en-US" dirty="0" smtClean="0"/>
          </a:p>
        </p:txBody>
      </p:sp>
      <p:sp>
        <p:nvSpPr>
          <p:cNvPr id="2" name="Title 1"/>
          <p:cNvSpPr>
            <a:spLocks noGrp="1"/>
          </p:cNvSpPr>
          <p:nvPr>
            <p:ph type="title"/>
          </p:nvPr>
        </p:nvSpPr>
        <p:spPr/>
        <p:txBody>
          <a:bodyPr/>
          <a:lstStyle/>
          <a:p>
            <a:r>
              <a:rPr lang="en-US" dirty="0" smtClean="0"/>
              <a:t>Web-based tools</a:t>
            </a:r>
            <a:endParaRPr lang="en-US" dirty="0"/>
          </a:p>
        </p:txBody>
      </p:sp>
    </p:spTree>
    <p:extLst>
      <p:ext uri="{BB962C8B-B14F-4D97-AF65-F5344CB8AC3E}">
        <p14:creationId xmlns:p14="http://schemas.microsoft.com/office/powerpoint/2010/main" val="2959578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8860" y="355847"/>
            <a:ext cx="8381260" cy="1054394"/>
          </a:xfrm>
        </p:spPr>
        <p:txBody>
          <a:bodyPr/>
          <a:lstStyle/>
          <a:p>
            <a:r>
              <a:rPr lang="en-US" dirty="0" smtClean="0"/>
              <a:t>NPTEL</a:t>
            </a:r>
            <a:br>
              <a:rPr lang="en-US" dirty="0" smtClean="0"/>
            </a:br>
            <a:r>
              <a:rPr lang="en-US" sz="1500" dirty="0" smtClean="0"/>
              <a:t>National Program on technology enhanced learning</a:t>
            </a:r>
            <a:endParaRPr lang="en-US" sz="1500" dirty="0"/>
          </a:p>
        </p:txBody>
      </p:sp>
      <p:sp>
        <p:nvSpPr>
          <p:cNvPr id="5" name="Content Placeholder 2"/>
          <p:cNvSpPr>
            <a:spLocks noGrp="1"/>
          </p:cNvSpPr>
          <p:nvPr>
            <p:ph idx="1"/>
          </p:nvPr>
        </p:nvSpPr>
        <p:spPr>
          <a:xfrm>
            <a:off x="380999" y="1719071"/>
            <a:ext cx="8407893" cy="4407408"/>
          </a:xfrm>
        </p:spPr>
        <p:txBody>
          <a:bodyPr>
            <a:normAutofit/>
          </a:bodyPr>
          <a:lstStyle/>
          <a:p>
            <a:r>
              <a:rPr lang="en-US" sz="2400" dirty="0" smtClean="0"/>
              <a:t>World’s largest collection of online course material</a:t>
            </a:r>
          </a:p>
          <a:p>
            <a:r>
              <a:rPr lang="en-US" sz="2400" dirty="0" smtClean="0"/>
              <a:t>A joint initiative of IITs and </a:t>
            </a:r>
            <a:r>
              <a:rPr lang="en-US" sz="2400" dirty="0" err="1" smtClean="0"/>
              <a:t>IISc</a:t>
            </a:r>
            <a:endParaRPr lang="en-US" sz="2400" dirty="0" smtClean="0"/>
          </a:p>
          <a:p>
            <a:r>
              <a:rPr lang="en-US" sz="2400" dirty="0" smtClean="0"/>
              <a:t>More than 810+ courses with than 16648 videos</a:t>
            </a:r>
          </a:p>
          <a:p>
            <a:r>
              <a:rPr lang="en-US" sz="2400" dirty="0" smtClean="0"/>
              <a:t>Multiple courses by different instructors on the same topic</a:t>
            </a:r>
          </a:p>
          <a:p>
            <a:r>
              <a:rPr lang="en-US" sz="2400" dirty="0" smtClean="0"/>
              <a:t>980 institutions officially using NPTEL</a:t>
            </a:r>
          </a:p>
          <a:p>
            <a:r>
              <a:rPr lang="en-US" sz="2400" dirty="0" smtClean="0"/>
              <a:t>200 million page views</a:t>
            </a:r>
          </a:p>
          <a:p>
            <a:r>
              <a:rPr lang="en-US" sz="2400" dirty="0" smtClean="0"/>
              <a:t>Funded by MHRD</a:t>
            </a:r>
            <a:endParaRPr lang="en-US" sz="2400" dirty="0"/>
          </a:p>
        </p:txBody>
      </p:sp>
      <p:pic>
        <p:nvPicPr>
          <p:cNvPr id="6" name="Picture 5"/>
          <p:cNvPicPr>
            <a:picLocks noChangeAspect="1"/>
          </p:cNvPicPr>
          <p:nvPr/>
        </p:nvPicPr>
        <p:blipFill>
          <a:blip r:embed="rId2" cstate="print"/>
          <a:stretch>
            <a:fillRect/>
          </a:stretch>
        </p:blipFill>
        <p:spPr>
          <a:xfrm>
            <a:off x="7740352" y="116632"/>
            <a:ext cx="1270000" cy="1435100"/>
          </a:xfrm>
          <a:prstGeom prst="rect">
            <a:avLst/>
          </a:prstGeom>
        </p:spPr>
      </p:pic>
    </p:spTree>
    <p:extLst>
      <p:ext uri="{BB962C8B-B14F-4D97-AF65-F5344CB8AC3E}">
        <p14:creationId xmlns:p14="http://schemas.microsoft.com/office/powerpoint/2010/main" val="4236939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NPTEL</a:t>
            </a:r>
            <a:br>
              <a:rPr lang="en-US" dirty="0" smtClean="0"/>
            </a:br>
            <a:r>
              <a:rPr lang="en-US" sz="1600" dirty="0" smtClean="0"/>
              <a:t>National Program on technology enhanced learning</a:t>
            </a:r>
            <a:endParaRPr lang="en-US" sz="1600" dirty="0"/>
          </a:p>
        </p:txBody>
      </p:sp>
      <p:pic>
        <p:nvPicPr>
          <p:cNvPr id="4" name="Picture 3"/>
          <p:cNvPicPr>
            <a:picLocks noChangeAspect="1"/>
          </p:cNvPicPr>
          <p:nvPr/>
        </p:nvPicPr>
        <p:blipFill rotWithShape="1">
          <a:blip r:embed="rId2" cstate="print"/>
          <a:srcRect l="2417" t="-24" r="3897" b="5468"/>
          <a:stretch/>
        </p:blipFill>
        <p:spPr>
          <a:xfrm>
            <a:off x="1403093" y="1628800"/>
            <a:ext cx="6337074" cy="4959449"/>
          </a:xfrm>
          <a:prstGeom prst="rect">
            <a:avLst/>
          </a:prstGeom>
        </p:spPr>
      </p:pic>
    </p:spTree>
    <p:extLst>
      <p:ext uri="{BB962C8B-B14F-4D97-AF65-F5344CB8AC3E}">
        <p14:creationId xmlns:p14="http://schemas.microsoft.com/office/powerpoint/2010/main" val="681758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b="868"/>
          <a:stretch/>
        </p:blipFill>
        <p:spPr>
          <a:xfrm>
            <a:off x="863218" y="0"/>
            <a:ext cx="7416824" cy="6866714"/>
          </a:xfrm>
          <a:prstGeom prst="rect">
            <a:avLst/>
          </a:prstGeom>
        </p:spPr>
      </p:pic>
    </p:spTree>
    <p:extLst>
      <p:ext uri="{BB962C8B-B14F-4D97-AF65-F5344CB8AC3E}">
        <p14:creationId xmlns:p14="http://schemas.microsoft.com/office/powerpoint/2010/main" val="3881514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stretch>
            <a:fillRect/>
          </a:stretch>
        </p:blipFill>
        <p:spPr>
          <a:xfrm>
            <a:off x="179512" y="1039"/>
            <a:ext cx="8778958" cy="6858000"/>
          </a:xfrm>
          <a:prstGeom prst="rect">
            <a:avLst/>
          </a:prstGeom>
        </p:spPr>
      </p:pic>
    </p:spTree>
    <p:extLst>
      <p:ext uri="{BB962C8B-B14F-4D97-AF65-F5344CB8AC3E}">
        <p14:creationId xmlns:p14="http://schemas.microsoft.com/office/powerpoint/2010/main" val="3699774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a:t>“What counts, I found, is not what you cover, but what you uncover. Covering subjects in a class can be a boring exercise, and students feel it. Uncovering the laws of physics and making them see through the equations, on the other hand, demonstrates the process of discovery, with all its newness and excitement, and students love being part of it.” </a:t>
            </a:r>
            <a:br>
              <a:rPr lang="en-CA" dirty="0"/>
            </a:br>
            <a:r>
              <a:rPr lang="en-CA" dirty="0"/>
              <a:t>― </a:t>
            </a:r>
            <a:r>
              <a:rPr lang="en-CA" b="1" i="1" dirty="0"/>
              <a:t>Prof. Walter </a:t>
            </a:r>
            <a:r>
              <a:rPr lang="en-CA" b="1" i="1" dirty="0" err="1"/>
              <a:t>Lewin</a:t>
            </a:r>
            <a:r>
              <a:rPr lang="en-CA" b="1" i="1" dirty="0"/>
              <a:t>, For the Love of Physics</a:t>
            </a:r>
          </a:p>
          <a:p>
            <a:endParaRPr lang="en-CA" dirty="0" smtClean="0"/>
          </a:p>
          <a:p>
            <a:endParaRPr lang="en-CA" dirty="0" smtClean="0"/>
          </a:p>
          <a:p>
            <a:r>
              <a:rPr lang="en-CA" dirty="0" smtClean="0"/>
              <a:t>Teaching is a dialogue, not a monologue</a:t>
            </a:r>
          </a:p>
          <a:p>
            <a:pPr lvl="1"/>
            <a:r>
              <a:rPr lang="en-CA" dirty="0" smtClean="0"/>
              <a:t>Paraphrasing </a:t>
            </a:r>
            <a:r>
              <a:rPr lang="en-CA" dirty="0" err="1" smtClean="0"/>
              <a:t>Shubha</a:t>
            </a:r>
            <a:endParaRPr lang="en-CA" dirty="0"/>
          </a:p>
        </p:txBody>
      </p:sp>
      <p:sp>
        <p:nvSpPr>
          <p:cNvPr id="2" name="Title 1"/>
          <p:cNvSpPr>
            <a:spLocks noGrp="1"/>
          </p:cNvSpPr>
          <p:nvPr>
            <p:ph type="title"/>
          </p:nvPr>
        </p:nvSpPr>
        <p:spPr/>
        <p:txBody>
          <a:bodyPr/>
          <a:lstStyle/>
          <a:p>
            <a:r>
              <a:rPr lang="en-CA" dirty="0" smtClean="0"/>
              <a:t>on teaching</a:t>
            </a:r>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Our mission is to provide a free, world‑class education for anyone, </a:t>
            </a:r>
            <a:r>
              <a:rPr lang="en-US" dirty="0" smtClean="0"/>
              <a:t>anywhere – Salman Khan</a:t>
            </a:r>
            <a:endParaRPr lang="en-US" dirty="0"/>
          </a:p>
        </p:txBody>
      </p:sp>
      <p:pic>
        <p:nvPicPr>
          <p:cNvPr id="4" name="Picture 3"/>
          <p:cNvPicPr>
            <a:picLocks noChangeAspect="1"/>
          </p:cNvPicPr>
          <p:nvPr/>
        </p:nvPicPr>
        <p:blipFill rotWithShape="1">
          <a:blip r:embed="rId2" cstate="print"/>
          <a:srcRect l="5811" t="6421" r="8950" b="9890"/>
          <a:stretch/>
        </p:blipFill>
        <p:spPr>
          <a:xfrm>
            <a:off x="1331640" y="2492896"/>
            <a:ext cx="6571397" cy="4032449"/>
          </a:xfrm>
          <a:prstGeom prst="rect">
            <a:avLst/>
          </a:prstGeom>
        </p:spPr>
      </p:pic>
      <p:pic>
        <p:nvPicPr>
          <p:cNvPr id="6" name="Picture 5"/>
          <p:cNvPicPr>
            <a:picLocks noChangeAspect="1"/>
          </p:cNvPicPr>
          <p:nvPr/>
        </p:nvPicPr>
        <p:blipFill>
          <a:blip r:embed="rId3" cstate="print"/>
          <a:stretch>
            <a:fillRect/>
          </a:stretch>
        </p:blipFill>
        <p:spPr>
          <a:xfrm>
            <a:off x="2051720" y="317092"/>
            <a:ext cx="5328592" cy="1289519"/>
          </a:xfrm>
          <a:prstGeom prst="rect">
            <a:avLst/>
          </a:prstGeom>
        </p:spPr>
      </p:pic>
    </p:spTree>
    <p:extLst>
      <p:ext uri="{BB962C8B-B14F-4D97-AF65-F5344CB8AC3E}">
        <p14:creationId xmlns:p14="http://schemas.microsoft.com/office/powerpoint/2010/main" val="644290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Khan Academy</a:t>
            </a:r>
            <a:endParaRPr lang="en-US" dirty="0"/>
          </a:p>
        </p:txBody>
      </p:sp>
      <p:pic>
        <p:nvPicPr>
          <p:cNvPr id="4" name="Picture 3"/>
          <p:cNvPicPr>
            <a:picLocks noChangeAspect="1"/>
          </p:cNvPicPr>
          <p:nvPr/>
        </p:nvPicPr>
        <p:blipFill>
          <a:blip r:embed="rId2" cstate="print"/>
          <a:stretch>
            <a:fillRect/>
          </a:stretch>
        </p:blipFill>
        <p:spPr>
          <a:xfrm>
            <a:off x="251520" y="1700808"/>
            <a:ext cx="4740416" cy="2592288"/>
          </a:xfrm>
          <a:prstGeom prst="rect">
            <a:avLst/>
          </a:prstGeom>
        </p:spPr>
      </p:pic>
      <p:pic>
        <p:nvPicPr>
          <p:cNvPr id="5" name="Picture 4"/>
          <p:cNvPicPr>
            <a:picLocks noChangeAspect="1"/>
          </p:cNvPicPr>
          <p:nvPr/>
        </p:nvPicPr>
        <p:blipFill>
          <a:blip r:embed="rId3" cstate="print"/>
          <a:stretch>
            <a:fillRect/>
          </a:stretch>
        </p:blipFill>
        <p:spPr>
          <a:xfrm>
            <a:off x="3995936" y="3933056"/>
            <a:ext cx="4854862" cy="2642282"/>
          </a:xfrm>
          <a:prstGeom prst="rect">
            <a:avLst/>
          </a:prstGeom>
        </p:spPr>
      </p:pic>
    </p:spTree>
    <p:extLst>
      <p:ext uri="{BB962C8B-B14F-4D97-AF65-F5344CB8AC3E}">
        <p14:creationId xmlns:p14="http://schemas.microsoft.com/office/powerpoint/2010/main" val="2118911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law of thermodynamics</a:t>
            </a:r>
            <a:endParaRPr lang="en-US" dirty="0"/>
          </a:p>
        </p:txBody>
      </p:sp>
      <p:pic>
        <p:nvPicPr>
          <p:cNvPr id="2" name="First Law of Thermodynamics- Internal Energ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67544" y="1772816"/>
            <a:ext cx="8128000" cy="4572000"/>
          </a:xfrm>
          <a:prstGeom prst="rect">
            <a:avLst/>
          </a:prstGeom>
        </p:spPr>
      </p:pic>
    </p:spTree>
    <p:extLst>
      <p:ext uri="{BB962C8B-B14F-4D97-AF65-F5344CB8AC3E}">
        <p14:creationId xmlns:p14="http://schemas.microsoft.com/office/powerpoint/2010/main" val="3147028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Create your own course on </a:t>
            </a:r>
            <a:r>
              <a:rPr lang="en-US" dirty="0" err="1"/>
              <a:t>khanacademy.org</a:t>
            </a:r>
            <a:endParaRPr lang="en-US" dirty="0"/>
          </a:p>
        </p:txBody>
      </p:sp>
      <p:pic>
        <p:nvPicPr>
          <p:cNvPr id="4" name="Picture 3"/>
          <p:cNvPicPr>
            <a:picLocks noChangeAspect="1"/>
          </p:cNvPicPr>
          <p:nvPr/>
        </p:nvPicPr>
        <p:blipFill>
          <a:blip r:embed="rId2" cstate="print">
            <a:alphaModFix/>
          </a:blip>
          <a:stretch>
            <a:fillRect/>
          </a:stretch>
        </p:blipFill>
        <p:spPr>
          <a:xfrm>
            <a:off x="107503" y="1628800"/>
            <a:ext cx="8965955" cy="5040560"/>
          </a:xfrm>
          <a:prstGeom prst="rect">
            <a:avLst/>
          </a:prstGeom>
          <a:ln w="190500" cap="sq">
            <a:noFill/>
            <a:prstDash val="solid"/>
            <a:miter lim="800000"/>
          </a:ln>
          <a:effectLst/>
          <a:scene3d>
            <a:camera prst="perspectiveFront" fov="5400000"/>
            <a:lightRig rig="threePt" dir="t">
              <a:rot lat="0" lon="0" rev="2100000"/>
            </a:lightRig>
          </a:scene3d>
          <a:sp3d extrusionH="25400">
            <a:extrusionClr>
              <a:srgbClr val="000000"/>
            </a:extrusionClr>
          </a:sp3d>
        </p:spPr>
      </p:pic>
      <p:grpSp>
        <p:nvGrpSpPr>
          <p:cNvPr id="12" name="Group 11"/>
          <p:cNvGrpSpPr/>
          <p:nvPr/>
        </p:nvGrpSpPr>
        <p:grpSpPr>
          <a:xfrm>
            <a:off x="23685" y="1556792"/>
            <a:ext cx="9120315" cy="3714349"/>
            <a:chOff x="23685" y="1556792"/>
            <a:chExt cx="9120315" cy="3714349"/>
          </a:xfrm>
        </p:grpSpPr>
        <p:sp>
          <p:nvSpPr>
            <p:cNvPr id="9" name="Rectangle 8"/>
            <p:cNvSpPr/>
            <p:nvPr/>
          </p:nvSpPr>
          <p:spPr>
            <a:xfrm>
              <a:off x="7881048" y="1556792"/>
              <a:ext cx="1262952" cy="348366"/>
            </a:xfrm>
            <a:prstGeom prst="rect">
              <a:avLst/>
            </a:prstGeom>
            <a:no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374318" y="4839093"/>
              <a:ext cx="1617233" cy="432048"/>
            </a:xfrm>
            <a:prstGeom prst="rect">
              <a:avLst/>
            </a:prstGeom>
            <a:no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3685" y="4832731"/>
              <a:ext cx="1331640" cy="432048"/>
            </a:xfrm>
            <a:prstGeom prst="rect">
              <a:avLst/>
            </a:prstGeom>
            <a:no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477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TOCW_home.png"/>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539552" y="1700808"/>
            <a:ext cx="7776864" cy="4954910"/>
          </a:xfrm>
          <a:prstGeom prst="rect">
            <a:avLst/>
          </a:prstGeom>
        </p:spPr>
      </p:pic>
      <p:sp>
        <p:nvSpPr>
          <p:cNvPr id="6" name="Content Placeholder 2"/>
          <p:cNvSpPr>
            <a:spLocks noGrp="1"/>
          </p:cNvSpPr>
          <p:nvPr>
            <p:ph idx="1"/>
          </p:nvPr>
        </p:nvSpPr>
        <p:spPr>
          <a:xfrm>
            <a:off x="380999" y="1719071"/>
            <a:ext cx="8407893" cy="4407408"/>
          </a:xfrm>
        </p:spPr>
        <p:txBody>
          <a:bodyPr/>
          <a:lstStyle/>
          <a:p>
            <a:endParaRPr lang="en-US" b="1" dirty="0" smtClean="0"/>
          </a:p>
          <a:p>
            <a:endParaRPr lang="en-US" b="1" dirty="0"/>
          </a:p>
          <a:p>
            <a:endParaRPr lang="en-US" b="1" dirty="0" smtClean="0"/>
          </a:p>
          <a:p>
            <a:r>
              <a:rPr lang="en-US" b="1" dirty="0" smtClean="0"/>
              <a:t>Unlocking Knowledge</a:t>
            </a:r>
          </a:p>
          <a:p>
            <a:pPr lvl="1"/>
            <a:r>
              <a:rPr lang="en-US" dirty="0"/>
              <a:t>MIT </a:t>
            </a:r>
            <a:r>
              <a:rPr lang="en-US" dirty="0" err="1"/>
              <a:t>OpenCourseWare</a:t>
            </a:r>
            <a:r>
              <a:rPr lang="en-US" dirty="0"/>
              <a:t> (OCW) is a web-based publication of virtually all MIT course content. OCW is open and available to the world and is a permanent MIT activity.</a:t>
            </a:r>
          </a:p>
          <a:p>
            <a:pPr marL="365760" lvl="1" indent="0">
              <a:buNone/>
            </a:pPr>
            <a:endParaRPr lang="en-US" b="1" dirty="0" smtClean="0"/>
          </a:p>
          <a:p>
            <a:r>
              <a:rPr lang="en-US" b="1" i="1" dirty="0">
                <a:solidFill>
                  <a:srgbClr val="800000"/>
                </a:solidFill>
              </a:rPr>
              <a:t>“The idea is simple: to publish all of our course materials online and make them widely available to everyone.</a:t>
            </a:r>
            <a:r>
              <a:rPr lang="en-US" b="1" i="1" dirty="0" smtClean="0">
                <a:solidFill>
                  <a:srgbClr val="800000"/>
                </a:solidFill>
              </a:rPr>
              <a:t>”</a:t>
            </a:r>
          </a:p>
          <a:p>
            <a:pPr lvl="1"/>
            <a:r>
              <a:rPr lang="en-US" b="1" i="1" dirty="0" smtClean="0">
                <a:solidFill>
                  <a:srgbClr val="800000"/>
                </a:solidFill>
              </a:rPr>
              <a:t> Dick </a:t>
            </a:r>
            <a:r>
              <a:rPr lang="en-US" b="1" i="1" dirty="0">
                <a:solidFill>
                  <a:srgbClr val="800000"/>
                </a:solidFill>
              </a:rPr>
              <a:t>K.P. </a:t>
            </a:r>
            <a:r>
              <a:rPr lang="en-US" b="1" i="1" dirty="0" err="1">
                <a:solidFill>
                  <a:srgbClr val="800000"/>
                </a:solidFill>
              </a:rPr>
              <a:t>Yue</a:t>
            </a:r>
            <a:r>
              <a:rPr lang="en-US" b="1" i="1" dirty="0">
                <a:solidFill>
                  <a:srgbClr val="800000"/>
                </a:solidFill>
              </a:rPr>
              <a:t>, Professor, MIT School of Engineering</a:t>
            </a:r>
            <a:endParaRPr lang="en-US" b="1" i="1" dirty="0" smtClean="0">
              <a:solidFill>
                <a:srgbClr val="800000"/>
              </a:solidFill>
            </a:endParaRPr>
          </a:p>
        </p:txBody>
      </p:sp>
      <p:pic>
        <p:nvPicPr>
          <p:cNvPr id="7" name="Picture 6"/>
          <p:cNvPicPr>
            <a:picLocks noChangeAspect="1"/>
          </p:cNvPicPr>
          <p:nvPr/>
        </p:nvPicPr>
        <p:blipFill>
          <a:blip r:embed="rId3" cstate="print"/>
          <a:stretch>
            <a:fillRect/>
          </a:stretch>
        </p:blipFill>
        <p:spPr>
          <a:xfrm>
            <a:off x="2051720" y="476672"/>
            <a:ext cx="5016500" cy="800100"/>
          </a:xfrm>
          <a:prstGeom prst="rect">
            <a:avLst/>
          </a:prstGeom>
        </p:spPr>
      </p:pic>
    </p:spTree>
    <p:extLst>
      <p:ext uri="{BB962C8B-B14F-4D97-AF65-F5344CB8AC3E}">
        <p14:creationId xmlns:p14="http://schemas.microsoft.com/office/powerpoint/2010/main" val="2251511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MIT-OCW</a:t>
            </a:r>
            <a:endParaRPr lang="en-US" dirty="0"/>
          </a:p>
        </p:txBody>
      </p:sp>
      <p:pic>
        <p:nvPicPr>
          <p:cNvPr id="4" name="Physics Works #WYLTKMT_l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611560" y="2132856"/>
            <a:ext cx="7992888" cy="4496000"/>
          </a:xfrm>
          <a:prstGeom prst="rect">
            <a:avLst/>
          </a:prstGeom>
        </p:spPr>
      </p:pic>
      <p:sp>
        <p:nvSpPr>
          <p:cNvPr id="5" name="Rectangle 4"/>
          <p:cNvSpPr/>
          <p:nvPr/>
        </p:nvSpPr>
        <p:spPr>
          <a:xfrm>
            <a:off x="539552" y="1700808"/>
            <a:ext cx="7133558" cy="400110"/>
          </a:xfrm>
          <a:prstGeom prst="rect">
            <a:avLst/>
          </a:prstGeom>
        </p:spPr>
        <p:txBody>
          <a:bodyPr wrap="none">
            <a:spAutoFit/>
          </a:bodyPr>
          <a:lstStyle/>
          <a:p>
            <a:r>
              <a:rPr lang="en-US" sz="2000" dirty="0" smtClean="0"/>
              <a:t>Walter </a:t>
            </a:r>
            <a:r>
              <a:rPr lang="en-US" sz="2000" dirty="0" err="1" smtClean="0"/>
              <a:t>Lewin</a:t>
            </a:r>
            <a:r>
              <a:rPr lang="en-US" sz="2000" dirty="0" smtClean="0"/>
              <a:t> teaching about “conservation of energy” principle</a:t>
            </a:r>
            <a:endParaRPr lang="en-US" sz="2000" dirty="0"/>
          </a:p>
        </p:txBody>
      </p:sp>
    </p:spTree>
    <p:extLst>
      <p:ext uri="{BB962C8B-B14F-4D97-AF65-F5344CB8AC3E}">
        <p14:creationId xmlns:p14="http://schemas.microsoft.com/office/powerpoint/2010/main" val="3062950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Voting system for assessment</a:t>
            </a:r>
            <a:r>
              <a:rPr lang="en-US" dirty="0"/>
              <a:t> </a:t>
            </a:r>
            <a:r>
              <a:rPr lang="en-US" dirty="0" smtClean="0"/>
              <a:t>and evaluation</a:t>
            </a:r>
            <a:endParaRPr lang="en-US" dirty="0"/>
          </a:p>
        </p:txBody>
      </p:sp>
      <p:pic>
        <p:nvPicPr>
          <p:cNvPr id="5" name="Picture 4"/>
          <p:cNvPicPr>
            <a:picLocks noChangeAspect="1"/>
          </p:cNvPicPr>
          <p:nvPr/>
        </p:nvPicPr>
        <p:blipFill>
          <a:blip r:embed="rId2" cstate="print"/>
          <a:stretch>
            <a:fillRect/>
          </a:stretch>
        </p:blipFill>
        <p:spPr>
          <a:xfrm>
            <a:off x="2765152" y="2052136"/>
            <a:ext cx="3175000" cy="3543300"/>
          </a:xfrm>
          <a:prstGeom prst="rect">
            <a:avLst/>
          </a:prstGeom>
        </p:spPr>
      </p:pic>
      <p:sp>
        <p:nvSpPr>
          <p:cNvPr id="6" name="TextBox 5"/>
          <p:cNvSpPr txBox="1"/>
          <p:nvPr/>
        </p:nvSpPr>
        <p:spPr>
          <a:xfrm>
            <a:off x="2826813" y="5508520"/>
            <a:ext cx="3041331" cy="584776"/>
          </a:xfrm>
          <a:prstGeom prst="rect">
            <a:avLst/>
          </a:prstGeom>
          <a:noFill/>
        </p:spPr>
        <p:txBody>
          <a:bodyPr wrap="none" rtlCol="0">
            <a:spAutoFit/>
          </a:bodyPr>
          <a:lstStyle/>
          <a:p>
            <a:r>
              <a:rPr lang="en-US" sz="3200" i="1" dirty="0" smtClean="0"/>
              <a:t>Fastest finger first</a:t>
            </a:r>
            <a:endParaRPr lang="en-US" sz="3200" i="1" dirty="0"/>
          </a:p>
        </p:txBody>
      </p:sp>
    </p:spTree>
    <p:extLst>
      <p:ext uri="{BB962C8B-B14F-4D97-AF65-F5344CB8AC3E}">
        <p14:creationId xmlns:p14="http://schemas.microsoft.com/office/powerpoint/2010/main" val="2934679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Voting system for assessment</a:t>
            </a:r>
            <a:r>
              <a:rPr lang="en-US" dirty="0"/>
              <a:t> </a:t>
            </a:r>
            <a:r>
              <a:rPr lang="en-US" dirty="0" smtClean="0"/>
              <a:t>and evaluation</a:t>
            </a:r>
            <a:endParaRPr lang="en-US" dirty="0"/>
          </a:p>
        </p:txBody>
      </p:sp>
      <p:sp>
        <p:nvSpPr>
          <p:cNvPr id="3" name="TextBox 2"/>
          <p:cNvSpPr txBox="1"/>
          <p:nvPr/>
        </p:nvSpPr>
        <p:spPr>
          <a:xfrm>
            <a:off x="323528" y="6381328"/>
            <a:ext cx="3744416" cy="338554"/>
          </a:xfrm>
          <a:prstGeom prst="rect">
            <a:avLst/>
          </a:prstGeom>
          <a:noFill/>
        </p:spPr>
        <p:txBody>
          <a:bodyPr wrap="square" rtlCol="0">
            <a:spAutoFit/>
          </a:bodyPr>
          <a:lstStyle/>
          <a:p>
            <a:r>
              <a:rPr lang="en-US" sz="1600" b="1" i="1" dirty="0" smtClean="0"/>
              <a:t>Images courtesy: </a:t>
            </a:r>
            <a:r>
              <a:rPr lang="en-US" sz="1600" b="1" i="1" dirty="0" err="1" smtClean="0"/>
              <a:t>iclicker.com</a:t>
            </a:r>
            <a:endParaRPr lang="en-US" sz="1600" b="1" i="1" dirty="0"/>
          </a:p>
        </p:txBody>
      </p:sp>
      <p:pic>
        <p:nvPicPr>
          <p:cNvPr id="7" name="Picture 6"/>
          <p:cNvPicPr>
            <a:picLocks noChangeAspect="1"/>
          </p:cNvPicPr>
          <p:nvPr/>
        </p:nvPicPr>
        <p:blipFill>
          <a:blip r:embed="rId2" cstate="print"/>
          <a:stretch>
            <a:fillRect/>
          </a:stretch>
        </p:blipFill>
        <p:spPr>
          <a:xfrm>
            <a:off x="323528" y="1700808"/>
            <a:ext cx="3050041" cy="1980000"/>
          </a:xfrm>
          <a:prstGeom prst="rect">
            <a:avLst/>
          </a:prstGeom>
        </p:spPr>
      </p:pic>
      <p:pic>
        <p:nvPicPr>
          <p:cNvPr id="8" name="Picture 7"/>
          <p:cNvPicPr>
            <a:picLocks noChangeAspect="1"/>
          </p:cNvPicPr>
          <p:nvPr/>
        </p:nvPicPr>
        <p:blipFill>
          <a:blip r:embed="rId3" cstate="print"/>
          <a:stretch>
            <a:fillRect/>
          </a:stretch>
        </p:blipFill>
        <p:spPr>
          <a:xfrm>
            <a:off x="2987824" y="3140968"/>
            <a:ext cx="3050041" cy="1980000"/>
          </a:xfrm>
          <a:prstGeom prst="rect">
            <a:avLst/>
          </a:prstGeom>
        </p:spPr>
      </p:pic>
      <p:pic>
        <p:nvPicPr>
          <p:cNvPr id="9" name="Picture 8"/>
          <p:cNvPicPr>
            <a:picLocks noChangeAspect="1"/>
          </p:cNvPicPr>
          <p:nvPr/>
        </p:nvPicPr>
        <p:blipFill>
          <a:blip r:embed="rId4" cstate="print"/>
          <a:stretch>
            <a:fillRect/>
          </a:stretch>
        </p:blipFill>
        <p:spPr>
          <a:xfrm>
            <a:off x="5796136" y="4581128"/>
            <a:ext cx="3050041" cy="1980000"/>
          </a:xfrm>
          <a:prstGeom prst="rect">
            <a:avLst/>
          </a:prstGeom>
        </p:spPr>
      </p:pic>
    </p:spTree>
    <p:extLst>
      <p:ext uri="{BB962C8B-B14F-4D97-AF65-F5344CB8AC3E}">
        <p14:creationId xmlns:p14="http://schemas.microsoft.com/office/powerpoint/2010/main" val="136310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3" y="1719071"/>
            <a:ext cx="8784976" cy="4941374"/>
          </a:xfrm>
        </p:spPr>
        <p:txBody>
          <a:bodyPr>
            <a:normAutofit fontScale="92500" lnSpcReduction="20000"/>
          </a:bodyPr>
          <a:lstStyle/>
          <a:p>
            <a:pPr marL="45720" indent="0">
              <a:buNone/>
            </a:pPr>
            <a:r>
              <a:rPr lang="en-US" b="1" dirty="0" smtClean="0"/>
              <a:t>Usage</a:t>
            </a:r>
          </a:p>
          <a:p>
            <a:r>
              <a:rPr lang="en-US" dirty="0" smtClean="0"/>
              <a:t>Instructor poses multiple-choice questions (verbally or on display)</a:t>
            </a:r>
          </a:p>
          <a:p>
            <a:r>
              <a:rPr lang="en-US" dirty="0" smtClean="0"/>
              <a:t>Students click their choice using remote hand-held transmitters</a:t>
            </a:r>
          </a:p>
          <a:p>
            <a:r>
              <a:rPr lang="en-US" dirty="0" smtClean="0"/>
              <a:t>The system instantly collects and tabulates the responses, which can be viewed &amp; displayed by the instructor</a:t>
            </a:r>
          </a:p>
          <a:p>
            <a:endParaRPr lang="en-US" b="1" dirty="0" smtClean="0"/>
          </a:p>
          <a:p>
            <a:pPr marL="45720" indent="0">
              <a:buNone/>
            </a:pPr>
            <a:r>
              <a:rPr lang="en-US" b="1" dirty="0" smtClean="0"/>
              <a:t>Possible ways of using the system:</a:t>
            </a:r>
            <a:endParaRPr lang="en-US" dirty="0" smtClean="0"/>
          </a:p>
          <a:p>
            <a:r>
              <a:rPr lang="en-US" dirty="0" smtClean="0"/>
              <a:t>Questions can be posed at several points during the class – to check whether the students are following the lecture</a:t>
            </a:r>
          </a:p>
          <a:p>
            <a:r>
              <a:rPr lang="en-US" dirty="0" smtClean="0"/>
              <a:t>Questions can be posed before a lecture begins – short quiz for reading assignments, understanding of previous lecture, etc.</a:t>
            </a:r>
          </a:p>
          <a:p>
            <a:r>
              <a:rPr lang="en-US" dirty="0" smtClean="0"/>
              <a:t>Student responses can be recorded – continuous evaluation</a:t>
            </a:r>
          </a:p>
          <a:p>
            <a:pPr marL="45720" indent="0">
              <a:buNone/>
            </a:pPr>
            <a:endParaRPr lang="en-US" dirty="0" smtClean="0"/>
          </a:p>
          <a:p>
            <a:pPr marL="45720" indent="0">
              <a:buNone/>
            </a:pPr>
            <a:r>
              <a:rPr lang="en-US" b="1" dirty="0" smtClean="0"/>
              <a:t>Advantages of using the system:</a:t>
            </a:r>
          </a:p>
          <a:p>
            <a:r>
              <a:rPr lang="en-US" dirty="0" smtClean="0"/>
              <a:t>Ensures students come prepared to class</a:t>
            </a:r>
          </a:p>
          <a:p>
            <a:r>
              <a:rPr lang="en-US" dirty="0" smtClean="0"/>
              <a:t>Keeps students focused on the lecture</a:t>
            </a:r>
            <a:endParaRPr lang="en-US" dirty="0"/>
          </a:p>
        </p:txBody>
      </p:sp>
      <p:sp>
        <p:nvSpPr>
          <p:cNvPr id="3" name="Title 2"/>
          <p:cNvSpPr>
            <a:spLocks noGrp="1"/>
          </p:cNvSpPr>
          <p:nvPr>
            <p:ph type="title"/>
          </p:nvPr>
        </p:nvSpPr>
        <p:spPr/>
        <p:txBody>
          <a:bodyPr/>
          <a:lstStyle/>
          <a:p>
            <a:r>
              <a:rPr lang="en-US" dirty="0"/>
              <a:t>How to use this voting system</a:t>
            </a:r>
          </a:p>
        </p:txBody>
      </p:sp>
      <p:cxnSp>
        <p:nvCxnSpPr>
          <p:cNvPr id="5" name="Straight Connector 4"/>
          <p:cNvCxnSpPr/>
          <p:nvPr/>
        </p:nvCxnSpPr>
        <p:spPr>
          <a:xfrm>
            <a:off x="4499992" y="2593126"/>
            <a:ext cx="3672408" cy="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396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Voting system for assessment</a:t>
            </a:r>
            <a:r>
              <a:rPr lang="en-US" dirty="0"/>
              <a:t> </a:t>
            </a:r>
            <a:r>
              <a:rPr lang="en-US" dirty="0" smtClean="0"/>
              <a:t>and evaluation</a:t>
            </a:r>
            <a:endParaRPr lang="en-US" dirty="0"/>
          </a:p>
        </p:txBody>
      </p:sp>
      <p:pic>
        <p:nvPicPr>
          <p:cNvPr id="4" name="Picture 3"/>
          <p:cNvPicPr>
            <a:picLocks noChangeAspect="1"/>
          </p:cNvPicPr>
          <p:nvPr/>
        </p:nvPicPr>
        <p:blipFill>
          <a:blip r:embed="rId2" cstate="print"/>
          <a:stretch>
            <a:fillRect/>
          </a:stretch>
        </p:blipFill>
        <p:spPr>
          <a:xfrm>
            <a:off x="5292080" y="1919536"/>
            <a:ext cx="1608832" cy="3155786"/>
          </a:xfrm>
          <a:prstGeom prst="rect">
            <a:avLst/>
          </a:prstGeom>
        </p:spPr>
      </p:pic>
      <p:pic>
        <p:nvPicPr>
          <p:cNvPr id="5" name="Picture 4"/>
          <p:cNvPicPr>
            <a:picLocks noChangeAspect="1"/>
          </p:cNvPicPr>
          <p:nvPr/>
        </p:nvPicPr>
        <p:blipFill>
          <a:blip r:embed="rId3" cstate="print"/>
          <a:stretch>
            <a:fillRect/>
          </a:stretch>
        </p:blipFill>
        <p:spPr>
          <a:xfrm>
            <a:off x="7020272" y="1916832"/>
            <a:ext cx="1584176" cy="3186562"/>
          </a:xfrm>
          <a:prstGeom prst="rect">
            <a:avLst/>
          </a:prstGeom>
        </p:spPr>
      </p:pic>
      <p:sp>
        <p:nvSpPr>
          <p:cNvPr id="10" name="TextBox 9"/>
          <p:cNvSpPr txBox="1"/>
          <p:nvPr/>
        </p:nvSpPr>
        <p:spPr>
          <a:xfrm>
            <a:off x="5652120" y="5189513"/>
            <a:ext cx="2655663" cy="461665"/>
          </a:xfrm>
          <a:prstGeom prst="rect">
            <a:avLst/>
          </a:prstGeom>
          <a:noFill/>
        </p:spPr>
        <p:txBody>
          <a:bodyPr wrap="square" rtlCol="0">
            <a:spAutoFit/>
          </a:bodyPr>
          <a:lstStyle/>
          <a:p>
            <a:pPr algn="ctr"/>
            <a:r>
              <a:rPr lang="en-US" sz="2400" b="1" i="1" dirty="0" err="1" smtClean="0"/>
              <a:t>iVoter</a:t>
            </a:r>
            <a:endParaRPr lang="en-US" sz="2400" b="1" i="1" dirty="0"/>
          </a:p>
        </p:txBody>
      </p:sp>
      <p:pic>
        <p:nvPicPr>
          <p:cNvPr id="6" name="Picture 5"/>
          <p:cNvPicPr>
            <a:picLocks noChangeAspect="1"/>
          </p:cNvPicPr>
          <p:nvPr/>
        </p:nvPicPr>
        <p:blipFill rotWithShape="1">
          <a:blip r:embed="rId4" cstate="print"/>
          <a:srcRect l="664" t="991" r="14020" b="5983"/>
          <a:stretch/>
        </p:blipFill>
        <p:spPr>
          <a:xfrm>
            <a:off x="683568" y="1919536"/>
            <a:ext cx="2808312" cy="3402334"/>
          </a:xfrm>
          <a:prstGeom prst="rect">
            <a:avLst/>
          </a:prstGeom>
        </p:spPr>
      </p:pic>
      <p:sp>
        <p:nvSpPr>
          <p:cNvPr id="11" name="TextBox 10"/>
          <p:cNvSpPr txBox="1"/>
          <p:nvPr/>
        </p:nvSpPr>
        <p:spPr>
          <a:xfrm>
            <a:off x="755576" y="5231904"/>
            <a:ext cx="2655663" cy="461665"/>
          </a:xfrm>
          <a:prstGeom prst="rect">
            <a:avLst/>
          </a:prstGeom>
          <a:noFill/>
        </p:spPr>
        <p:txBody>
          <a:bodyPr wrap="square" rtlCol="0">
            <a:spAutoFit/>
          </a:bodyPr>
          <a:lstStyle/>
          <a:p>
            <a:pPr algn="ctr"/>
            <a:r>
              <a:rPr lang="en-US" sz="2400" b="1" i="1" dirty="0" smtClean="0"/>
              <a:t>Clickers</a:t>
            </a:r>
            <a:endParaRPr lang="en-US" sz="2400" b="1" i="1" dirty="0"/>
          </a:p>
        </p:txBody>
      </p:sp>
      <p:sp>
        <p:nvSpPr>
          <p:cNvPr id="8" name="TextBox 7"/>
          <p:cNvSpPr txBox="1"/>
          <p:nvPr/>
        </p:nvSpPr>
        <p:spPr>
          <a:xfrm>
            <a:off x="179512" y="6157026"/>
            <a:ext cx="8759350" cy="523220"/>
          </a:xfrm>
          <a:prstGeom prst="rect">
            <a:avLst/>
          </a:prstGeom>
          <a:noFill/>
        </p:spPr>
        <p:txBody>
          <a:bodyPr wrap="square" rtlCol="0">
            <a:spAutoFit/>
          </a:bodyPr>
          <a:lstStyle/>
          <a:p>
            <a:r>
              <a:rPr lang="en-US" sz="1400" b="1" i="1" dirty="0" smtClean="0"/>
              <a:t>Disclaimer: The following images are used for illustration alone with no commercial interests to the author. There could be many other solutions available in the market suited to your needs. Images courtesy of </a:t>
            </a:r>
            <a:r>
              <a:rPr lang="en-US" sz="1400" b="1" i="1" dirty="0" err="1" smtClean="0"/>
              <a:t>iClickers</a:t>
            </a:r>
            <a:r>
              <a:rPr lang="en-US" sz="1400" b="1" i="1" dirty="0" smtClean="0"/>
              <a:t> and </a:t>
            </a:r>
            <a:r>
              <a:rPr lang="en-US" sz="1400" b="1" i="1" dirty="0" err="1" smtClean="0"/>
              <a:t>iVoter</a:t>
            </a:r>
            <a:r>
              <a:rPr lang="en-US" sz="1400" b="1" i="1" dirty="0" smtClean="0"/>
              <a:t>.</a:t>
            </a:r>
            <a:endParaRPr lang="en-US" sz="1400" b="1" i="1" dirty="0"/>
          </a:p>
        </p:txBody>
      </p:sp>
    </p:spTree>
    <p:extLst>
      <p:ext uri="{BB962C8B-B14F-4D97-AF65-F5344CB8AC3E}">
        <p14:creationId xmlns:p14="http://schemas.microsoft.com/office/powerpoint/2010/main" val="2093898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acroeducation.org/wp-content/uploads/2012/07/calvin_wormwood-21st-century-working.jpg"/>
          <p:cNvPicPr>
            <a:picLocks noGrp="1" noChangeAspect="1" noChangeArrowheads="1"/>
          </p:cNvPicPr>
          <p:nvPr>
            <p:ph idx="1"/>
          </p:nvPr>
        </p:nvPicPr>
        <p:blipFill>
          <a:blip r:embed="rId2" cstate="print"/>
          <a:srcRect r="2666" b="12770"/>
          <a:stretch>
            <a:fillRect/>
          </a:stretch>
        </p:blipFill>
        <p:spPr bwMode="auto">
          <a:xfrm>
            <a:off x="251520" y="2348880"/>
            <a:ext cx="8621311" cy="276217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CA" dirty="0" smtClean="0"/>
              <a:t>Words of wisdom to Calvin</a:t>
            </a:r>
            <a:endParaRPr lang="en-C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smtClean="0"/>
                  <a:t>What are the eigenvalues of the following matrix:</a:t>
                </a:r>
              </a:p>
              <a:p>
                <a:pPr marL="45720" indent="0" algn="ctr">
                  <a:buNone/>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A</m:t>
                      </m:r>
                      <m:r>
                        <a:rPr lang="en-US" sz="1800" b="0" i="0" smtClean="0">
                          <a:latin typeface="Cambria Math" panose="02040503050406030204" pitchFamily="18" charset="0"/>
                        </a:rPr>
                        <m:t>=</m:t>
                      </m:r>
                      <m:d>
                        <m:dPr>
                          <m:ctrlPr>
                            <a:rPr lang="en-US" sz="1800" b="0" i="1" smtClean="0">
                              <a:latin typeface="Cambria Math" panose="02040503050406030204" pitchFamily="18" charset="0"/>
                            </a:rPr>
                          </m:ctrlPr>
                        </m:dPr>
                        <m:e>
                          <m:f>
                            <m:fPr>
                              <m:type m:val="noBar"/>
                              <m:ctrlPr>
                                <a:rPr lang="pt-BR" sz="1800" i="1">
                                  <a:latin typeface="Cambria Math" panose="02040503050406030204" pitchFamily="18" charset="0"/>
                                </a:rPr>
                              </m:ctrlPr>
                            </m:fPr>
                            <m:num>
                              <m:r>
                                <a:rPr lang="en-US" sz="1800" i="1">
                                  <a:latin typeface="Cambria Math" panose="02040503050406030204" pitchFamily="18" charset="0"/>
                                </a:rPr>
                                <m:t>4</m:t>
                              </m:r>
                            </m:num>
                            <m:den>
                              <m:r>
                                <a:rPr lang="en-US" sz="1800" i="1">
                                  <a:latin typeface="Cambria Math" panose="02040503050406030204" pitchFamily="18" charset="0"/>
                                </a:rPr>
                                <m:t>6</m:t>
                              </m:r>
                            </m:den>
                          </m:f>
                          <m:f>
                            <m:fPr>
                              <m:type m:val="noBar"/>
                              <m:ctrlPr>
                                <a:rPr lang="pt-BR"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3</m:t>
                              </m:r>
                            </m:den>
                          </m:f>
                        </m:e>
                      </m:d>
                    </m:oMath>
                  </m:oMathPara>
                </a14:m>
                <a:endParaRPr lang="en-US" sz="1800" dirty="0" smtClean="0"/>
              </a:p>
              <a:p>
                <a:pPr marL="45720" indent="0" algn="ctr">
                  <a:buNone/>
                </a:pPr>
                <a:endParaRPr lang="en-US" dirty="0"/>
              </a:p>
              <a:p>
                <a:pPr marL="45720" indent="0" algn="just">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1704" t="-1752"/>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Example</a:t>
            </a:r>
            <a:endParaRPr lang="en-US" dirty="0"/>
          </a:p>
        </p:txBody>
      </p:sp>
      <p:graphicFrame>
        <p:nvGraphicFramePr>
          <p:cNvPr id="4" name="Table 3"/>
          <p:cNvGraphicFramePr>
            <a:graphicFrameLocks noGrp="1"/>
          </p:cNvGraphicFramePr>
          <p:nvPr>
            <p:extLst/>
          </p:nvPr>
        </p:nvGraphicFramePr>
        <p:xfrm>
          <a:off x="1763688" y="2759328"/>
          <a:ext cx="6096000" cy="741680"/>
        </p:xfrm>
        <a:graphic>
          <a:graphicData uri="http://schemas.openxmlformats.org/drawingml/2006/table">
            <a:tbl>
              <a:tblPr firstRow="1" bandRow="1">
                <a:tableStyleId>{B301B821-A1FF-4177-AEE7-76D212191A09}</a:tableStyleId>
              </a:tblPr>
              <a:tblGrid>
                <a:gridCol w="2880320"/>
                <a:gridCol w="3215680"/>
              </a:tblGrid>
              <a:tr h="370840">
                <a:tc>
                  <a:txBody>
                    <a:bodyPr/>
                    <a:lstStyle/>
                    <a:p>
                      <a:r>
                        <a:rPr lang="en-US" b="0" dirty="0" smtClean="0">
                          <a:solidFill>
                            <a:schemeClr val="tx1"/>
                          </a:solidFill>
                          <a:latin typeface="Cambria Math" panose="02040503050406030204" pitchFamily="18" charset="0"/>
                          <a:ea typeface="Cambria Math" panose="02040503050406030204" pitchFamily="18" charset="0"/>
                        </a:rPr>
                        <a:t>(a) 4,3</a:t>
                      </a:r>
                      <a:endParaRPr lang="en-US" b="0" dirty="0">
                        <a:solidFill>
                          <a:schemeClr val="tx1"/>
                        </a:solidFill>
                        <a:latin typeface="Cambria Math" panose="02040503050406030204" pitchFamily="18" charset="0"/>
                        <a:ea typeface="Cambria Math" panose="02040503050406030204" pitchFamily="18" charset="0"/>
                      </a:endParaRPr>
                    </a:p>
                  </a:txBody>
                  <a:tcPr>
                    <a:solidFill>
                      <a:schemeClr val="bg2">
                        <a:lumMod val="60000"/>
                        <a:lumOff val="40000"/>
                      </a:schemeClr>
                    </a:solidFill>
                  </a:tcPr>
                </a:tc>
                <a:tc>
                  <a:txBody>
                    <a:bodyPr/>
                    <a:lstStyle/>
                    <a:p>
                      <a:r>
                        <a:rPr lang="en-US" b="0" dirty="0" smtClean="0">
                          <a:solidFill>
                            <a:schemeClr val="tx1"/>
                          </a:solidFill>
                          <a:latin typeface="Cambria Math" panose="02040503050406030204" pitchFamily="18" charset="0"/>
                          <a:ea typeface="Cambria Math" panose="02040503050406030204" pitchFamily="18" charset="0"/>
                        </a:rPr>
                        <a:t>(b) 6,1</a:t>
                      </a:r>
                      <a:endParaRPr lang="en-US" b="0" dirty="0">
                        <a:solidFill>
                          <a:schemeClr val="tx1"/>
                        </a:solidFill>
                        <a:latin typeface="Cambria Math" panose="02040503050406030204" pitchFamily="18" charset="0"/>
                        <a:ea typeface="Cambria Math" panose="02040503050406030204" pitchFamily="18" charset="0"/>
                      </a:endParaRPr>
                    </a:p>
                  </a:txBody>
                  <a:tcPr>
                    <a:solidFill>
                      <a:schemeClr val="bg2">
                        <a:lumMod val="60000"/>
                        <a:lumOff val="40000"/>
                      </a:schemeClr>
                    </a:solidFill>
                  </a:tcPr>
                </a:tc>
              </a:tr>
              <a:tr h="370840">
                <a:tc>
                  <a:txBody>
                    <a:bodyPr/>
                    <a:lstStyle/>
                    <a:p>
                      <a:r>
                        <a:rPr lang="en-US" b="0" dirty="0" smtClean="0">
                          <a:solidFill>
                            <a:schemeClr val="tx1"/>
                          </a:solidFill>
                          <a:latin typeface="Cambria Math" panose="02040503050406030204" pitchFamily="18" charset="0"/>
                          <a:ea typeface="Cambria Math" panose="02040503050406030204" pitchFamily="18" charset="0"/>
                        </a:rPr>
                        <a:t>(c) 3,2</a:t>
                      </a:r>
                      <a:endParaRPr lang="en-US" b="0" dirty="0">
                        <a:solidFill>
                          <a:schemeClr val="tx1"/>
                        </a:solidFill>
                        <a:latin typeface="Cambria Math" panose="02040503050406030204" pitchFamily="18" charset="0"/>
                        <a:ea typeface="Cambria Math" panose="02040503050406030204" pitchFamily="18" charset="0"/>
                      </a:endParaRPr>
                    </a:p>
                  </a:txBody>
                  <a:tcPr>
                    <a:solidFill>
                      <a:schemeClr val="bg2">
                        <a:lumMod val="60000"/>
                        <a:lumOff val="40000"/>
                      </a:schemeClr>
                    </a:solidFill>
                  </a:tcPr>
                </a:tc>
                <a:tc>
                  <a:txBody>
                    <a:bodyPr/>
                    <a:lstStyle/>
                    <a:p>
                      <a:r>
                        <a:rPr lang="en-US" b="0" dirty="0" smtClean="0">
                          <a:solidFill>
                            <a:schemeClr val="tx1"/>
                          </a:solidFill>
                          <a:latin typeface="Cambria Math" panose="02040503050406030204" pitchFamily="18" charset="0"/>
                          <a:ea typeface="Cambria Math" panose="02040503050406030204" pitchFamily="18" charset="0"/>
                        </a:rPr>
                        <a:t>(d) 3,3</a:t>
                      </a:r>
                      <a:endParaRPr lang="en-US" b="0" dirty="0">
                        <a:solidFill>
                          <a:schemeClr val="tx1"/>
                        </a:solidFill>
                        <a:latin typeface="Cambria Math" panose="02040503050406030204" pitchFamily="18" charset="0"/>
                        <a:ea typeface="Cambria Math" panose="02040503050406030204" pitchFamily="18" charset="0"/>
                      </a:endParaRPr>
                    </a:p>
                  </a:txBody>
                  <a:tcPr>
                    <a:solidFill>
                      <a:schemeClr val="bg2">
                        <a:lumMod val="60000"/>
                        <a:lumOff val="40000"/>
                      </a:schemeClr>
                    </a:solidFill>
                  </a:tcPr>
                </a:tc>
              </a:tr>
            </a:tbl>
          </a:graphicData>
        </a:graphic>
      </p:graphicFrame>
      <p:sp>
        <p:nvSpPr>
          <p:cNvPr id="5" name="Rectangle 4"/>
          <p:cNvSpPr/>
          <p:nvPr/>
        </p:nvSpPr>
        <p:spPr>
          <a:xfrm>
            <a:off x="4716016" y="2759328"/>
            <a:ext cx="3132584"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a:graphicFrameLocks/>
          </p:cNvGraphicFramePr>
          <p:nvPr>
            <p:extLst/>
          </p:nvPr>
        </p:nvGraphicFramePr>
        <p:xfrm>
          <a:off x="380999" y="3645024"/>
          <a:ext cx="3326905" cy="2590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4932040" y="3645024"/>
          <a:ext cx="3409950" cy="2590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178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10" grpId="0">
        <p:bldAsOne/>
      </p:bldGraphic>
      <p:bldGraphic spid="1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Approximately 92% of the volume of an ice cube is submerged when floating. What is the density of ice, in </a:t>
            </a:r>
            <a:r>
              <a:rPr lang="en-US" dirty="0" smtClean="0"/>
              <a:t>kg/m</a:t>
            </a:r>
            <a:r>
              <a:rPr lang="en-US" baseline="30000" dirty="0" smtClean="0"/>
              <a:t>3</a:t>
            </a:r>
            <a:r>
              <a:rPr lang="en-US" dirty="0" smtClean="0"/>
              <a:t> </a:t>
            </a:r>
            <a:r>
              <a:rPr lang="en-US" dirty="0"/>
              <a:t>? (Density of water is </a:t>
            </a:r>
            <a:r>
              <a:rPr lang="en-US" dirty="0" smtClean="0"/>
              <a:t>1000 kg/m</a:t>
            </a:r>
            <a:r>
              <a:rPr lang="en-US" baseline="30000" dirty="0" smtClean="0"/>
              <a:t>3</a:t>
            </a:r>
            <a:r>
              <a:rPr lang="en-US" dirty="0" smtClean="0"/>
              <a:t> )</a:t>
            </a:r>
          </a:p>
          <a:p>
            <a:pPr marL="708660" lvl="1" indent="-342900">
              <a:buFont typeface="+mj-lt"/>
              <a:buAutoNum type="alphaLcParenR"/>
            </a:pPr>
            <a:r>
              <a:rPr lang="en-US" sz="1600" dirty="0" smtClean="0"/>
              <a:t>80</a:t>
            </a:r>
          </a:p>
          <a:p>
            <a:pPr marL="708660" lvl="1" indent="-342900">
              <a:buFont typeface="+mj-lt"/>
              <a:buAutoNum type="alphaLcParenR"/>
            </a:pPr>
            <a:r>
              <a:rPr lang="en-US" sz="1600" dirty="0" smtClean="0"/>
              <a:t>500</a:t>
            </a:r>
          </a:p>
          <a:p>
            <a:pPr marL="708660" lvl="1" indent="-342900">
              <a:buFont typeface="+mj-lt"/>
              <a:buAutoNum type="alphaLcParenR"/>
            </a:pPr>
            <a:r>
              <a:rPr lang="en-US" sz="1600" dirty="0" smtClean="0"/>
              <a:t>920</a:t>
            </a:r>
          </a:p>
          <a:p>
            <a:pPr marL="708660" lvl="1" indent="-342900">
              <a:buFont typeface="+mj-lt"/>
              <a:buAutoNum type="alphaLcParenR"/>
            </a:pPr>
            <a:r>
              <a:rPr lang="en-US" sz="1600" dirty="0" smtClean="0"/>
              <a:t>1110</a:t>
            </a:r>
          </a:p>
          <a:p>
            <a:pPr marL="708660" lvl="1" indent="-342900">
              <a:buFont typeface="+mj-lt"/>
              <a:buAutoNum type="alphaLcParenR"/>
            </a:pPr>
            <a:r>
              <a:rPr lang="en-US" sz="1600" dirty="0" smtClean="0"/>
              <a:t>None of the above</a:t>
            </a:r>
          </a:p>
          <a:p>
            <a:pPr marL="45720" indent="0" algn="ctr">
              <a:buNone/>
            </a:pPr>
            <a:endParaRPr lang="en-US" dirty="0"/>
          </a:p>
          <a:p>
            <a:pPr marL="45720" indent="0" algn="just">
              <a:buNone/>
            </a:pPr>
            <a:endParaRPr lang="en-US" dirty="0"/>
          </a:p>
        </p:txBody>
      </p:sp>
      <p:sp>
        <p:nvSpPr>
          <p:cNvPr id="3" name="Title 2"/>
          <p:cNvSpPr>
            <a:spLocks noGrp="1"/>
          </p:cNvSpPr>
          <p:nvPr>
            <p:ph type="title"/>
          </p:nvPr>
        </p:nvSpPr>
        <p:spPr/>
        <p:txBody>
          <a:bodyPr/>
          <a:lstStyle/>
          <a:p>
            <a:r>
              <a:rPr lang="en-US" dirty="0" smtClean="0"/>
              <a:t>More examples</a:t>
            </a:r>
            <a:endParaRPr lang="en-US" dirty="0"/>
          </a:p>
        </p:txBody>
      </p:sp>
      <p:sp>
        <p:nvSpPr>
          <p:cNvPr id="5" name="Rectangle 4"/>
          <p:cNvSpPr/>
          <p:nvPr/>
        </p:nvSpPr>
        <p:spPr>
          <a:xfrm>
            <a:off x="755576" y="3257372"/>
            <a:ext cx="3132584"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65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06273"/>
          </a:xfrm>
        </p:spPr>
        <p:txBody>
          <a:bodyPr>
            <a:normAutofit/>
          </a:bodyPr>
          <a:lstStyle/>
          <a:p>
            <a:r>
              <a:rPr lang="en-US" sz="2400" dirty="0" smtClean="0"/>
              <a:t>Diagram used to visually organize information</a:t>
            </a:r>
          </a:p>
          <a:p>
            <a:r>
              <a:rPr lang="en-US" sz="2400" dirty="0" smtClean="0"/>
              <a:t>Drawn around a single concept, a word/image, and associated ideas are also represented by words/images</a:t>
            </a:r>
          </a:p>
          <a:p>
            <a:r>
              <a:rPr lang="en-US" sz="2400" dirty="0" smtClean="0"/>
              <a:t>Major ideas are directly connected to the central concept and other ideas branch out</a:t>
            </a:r>
          </a:p>
          <a:p>
            <a:pPr marL="45720" indent="0">
              <a:buNone/>
            </a:pPr>
            <a:endParaRPr lang="en-US" sz="2400" dirty="0" smtClean="0"/>
          </a:p>
          <a:p>
            <a:endParaRPr lang="en-US" sz="2400" dirty="0" smtClean="0"/>
          </a:p>
          <a:p>
            <a:r>
              <a:rPr lang="en-US" sz="2400" dirty="0" smtClean="0"/>
              <a:t>Different from </a:t>
            </a:r>
            <a:r>
              <a:rPr lang="en-US" sz="2400" i="1" dirty="0" smtClean="0"/>
              <a:t>Concept Maps</a:t>
            </a:r>
            <a:r>
              <a:rPr lang="en-US" sz="2400" dirty="0" smtClean="0"/>
              <a:t> where the relationships are shown on the arrows connecting the words/images</a:t>
            </a:r>
          </a:p>
        </p:txBody>
      </p:sp>
      <p:sp>
        <p:nvSpPr>
          <p:cNvPr id="3" name="Title 2"/>
          <p:cNvSpPr>
            <a:spLocks noGrp="1"/>
          </p:cNvSpPr>
          <p:nvPr>
            <p:ph type="title"/>
          </p:nvPr>
        </p:nvSpPr>
        <p:spPr/>
        <p:txBody>
          <a:bodyPr/>
          <a:lstStyle/>
          <a:p>
            <a:r>
              <a:rPr lang="en-US" dirty="0" smtClean="0"/>
              <a:t>Mind map</a:t>
            </a:r>
            <a:endParaRPr lang="en-US" dirty="0"/>
          </a:p>
        </p:txBody>
      </p:sp>
    </p:spTree>
    <p:extLst>
      <p:ext uri="{BB962C8B-B14F-4D97-AF65-F5344CB8AC3E}">
        <p14:creationId xmlns:p14="http://schemas.microsoft.com/office/powerpoint/2010/main" val="2463953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EXAMPLES</a:t>
            </a:r>
            <a:endParaRPr lang="en-US" dirty="0"/>
          </a:p>
        </p:txBody>
      </p:sp>
      <p:pic>
        <p:nvPicPr>
          <p:cNvPr id="4" name="Picture 3" descr="ICTLearningStyles_JAMES-BIRNE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672586"/>
            <a:ext cx="5977344" cy="4950251"/>
          </a:xfrm>
          <a:prstGeom prst="rect">
            <a:avLst/>
          </a:prstGeom>
        </p:spPr>
      </p:pic>
      <p:sp>
        <p:nvSpPr>
          <p:cNvPr id="5" name="TextBox 4"/>
          <p:cNvSpPr txBox="1"/>
          <p:nvPr/>
        </p:nvSpPr>
        <p:spPr>
          <a:xfrm>
            <a:off x="179512" y="6021288"/>
            <a:ext cx="1440160" cy="646331"/>
          </a:xfrm>
          <a:prstGeom prst="rect">
            <a:avLst/>
          </a:prstGeom>
          <a:noFill/>
        </p:spPr>
        <p:txBody>
          <a:bodyPr wrap="square" rtlCol="0">
            <a:spAutoFit/>
          </a:bodyPr>
          <a:lstStyle/>
          <a:p>
            <a:pPr algn="ctr"/>
            <a:r>
              <a:rPr lang="en-US" b="1" i="1" dirty="0" smtClean="0"/>
              <a:t>Courtesy: www</a:t>
            </a:r>
            <a:endParaRPr lang="en-US" b="1" i="1" dirty="0"/>
          </a:p>
        </p:txBody>
      </p:sp>
    </p:spTree>
    <p:extLst>
      <p:ext uri="{BB962C8B-B14F-4D97-AF65-F5344CB8AC3E}">
        <p14:creationId xmlns:p14="http://schemas.microsoft.com/office/powerpoint/2010/main" val="861098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Waves.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930" y="548680"/>
            <a:ext cx="8684550" cy="6254328"/>
          </a:xfrm>
          <a:prstGeom prst="rect">
            <a:avLst/>
          </a:prstGeom>
        </p:spPr>
      </p:pic>
      <p:sp>
        <p:nvSpPr>
          <p:cNvPr id="5" name="Title 2"/>
          <p:cNvSpPr>
            <a:spLocks noGrp="1"/>
          </p:cNvSpPr>
          <p:nvPr>
            <p:ph type="title"/>
          </p:nvPr>
        </p:nvSpPr>
        <p:spPr>
          <a:xfrm>
            <a:off x="6648" y="-243408"/>
            <a:ext cx="8381260" cy="1054394"/>
          </a:xfrm>
        </p:spPr>
        <p:txBody>
          <a:bodyPr/>
          <a:lstStyle/>
          <a:p>
            <a:pPr algn="l"/>
            <a:r>
              <a:rPr lang="en-US" dirty="0" smtClean="0">
                <a:solidFill>
                  <a:schemeClr val="tx1">
                    <a:lumMod val="75000"/>
                    <a:lumOff val="25000"/>
                  </a:schemeClr>
                </a:solidFill>
              </a:rPr>
              <a:t>Other examples</a:t>
            </a:r>
            <a:endParaRPr lang="en-US" dirty="0">
              <a:solidFill>
                <a:schemeClr val="tx1">
                  <a:lumMod val="75000"/>
                  <a:lumOff val="25000"/>
                </a:schemeClr>
              </a:solidFill>
            </a:endParaRPr>
          </a:p>
        </p:txBody>
      </p:sp>
      <p:sp>
        <p:nvSpPr>
          <p:cNvPr id="6" name="TextBox 5"/>
          <p:cNvSpPr txBox="1"/>
          <p:nvPr/>
        </p:nvSpPr>
        <p:spPr>
          <a:xfrm>
            <a:off x="5868144" y="6453336"/>
            <a:ext cx="3203848" cy="338554"/>
          </a:xfrm>
          <a:prstGeom prst="rect">
            <a:avLst/>
          </a:prstGeom>
          <a:noFill/>
        </p:spPr>
        <p:txBody>
          <a:bodyPr wrap="square" rtlCol="0">
            <a:spAutoFit/>
          </a:bodyPr>
          <a:lstStyle/>
          <a:p>
            <a:pPr algn="ctr"/>
            <a:r>
              <a:rPr lang="en-US" sz="1600" b="1" i="1" dirty="0" smtClean="0"/>
              <a:t>Drawing by Sir James </a:t>
            </a:r>
            <a:r>
              <a:rPr lang="en-US" sz="1600" b="1" i="1" dirty="0" err="1" smtClean="0"/>
              <a:t>Lighthill</a:t>
            </a:r>
            <a:endParaRPr lang="en-US" sz="1600" b="1" i="1" dirty="0"/>
          </a:p>
        </p:txBody>
      </p:sp>
    </p:spTree>
    <p:extLst>
      <p:ext uri="{BB962C8B-B14F-4D97-AF65-F5344CB8AC3E}">
        <p14:creationId xmlns:p14="http://schemas.microsoft.com/office/powerpoint/2010/main" val="3563823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Many toys have an educational value</a:t>
            </a:r>
          </a:p>
          <a:p>
            <a:r>
              <a:rPr lang="en-US" sz="2400" dirty="0" smtClean="0"/>
              <a:t>Using toys in a classroom can be FUN and engaging</a:t>
            </a:r>
          </a:p>
          <a:p>
            <a:r>
              <a:rPr lang="en-US" sz="2400" dirty="0"/>
              <a:t>Challenges: </a:t>
            </a:r>
          </a:p>
          <a:p>
            <a:pPr lvl="1"/>
            <a:r>
              <a:rPr lang="en-US" sz="2000" dirty="0"/>
              <a:t>Choosing the right toy</a:t>
            </a:r>
          </a:p>
          <a:p>
            <a:pPr lvl="1"/>
            <a:r>
              <a:rPr lang="en-US" sz="2000" dirty="0"/>
              <a:t>Additional load on the instructor</a:t>
            </a:r>
          </a:p>
          <a:p>
            <a:pPr lvl="1"/>
            <a:r>
              <a:rPr lang="en-US" sz="2000" dirty="0"/>
              <a:t>Cost</a:t>
            </a:r>
          </a:p>
          <a:p>
            <a:endParaRPr lang="en-US" sz="2400" dirty="0" smtClean="0"/>
          </a:p>
          <a:p>
            <a:r>
              <a:rPr lang="en-US" sz="2400" dirty="0" smtClean="0"/>
              <a:t>When toys or models are difficult to construct, we can take help of computer </a:t>
            </a:r>
            <a:r>
              <a:rPr lang="en-US" sz="2400" dirty="0" err="1" smtClean="0"/>
              <a:t>softwares</a:t>
            </a:r>
            <a:endParaRPr lang="en-US" sz="2400" dirty="0" smtClean="0"/>
          </a:p>
        </p:txBody>
      </p:sp>
      <p:sp>
        <p:nvSpPr>
          <p:cNvPr id="3" name="Title 2"/>
          <p:cNvSpPr>
            <a:spLocks noGrp="1"/>
          </p:cNvSpPr>
          <p:nvPr>
            <p:ph type="title"/>
          </p:nvPr>
        </p:nvSpPr>
        <p:spPr/>
        <p:txBody>
          <a:bodyPr/>
          <a:lstStyle/>
          <a:p>
            <a:r>
              <a:rPr lang="en-US" dirty="0" smtClean="0"/>
              <a:t>Using toys and models</a:t>
            </a:r>
            <a:endParaRPr lang="en-US" dirty="0"/>
          </a:p>
        </p:txBody>
      </p:sp>
    </p:spTree>
    <p:extLst>
      <p:ext uri="{BB962C8B-B14F-4D97-AF65-F5344CB8AC3E}">
        <p14:creationId xmlns:p14="http://schemas.microsoft.com/office/powerpoint/2010/main" val="922994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a:buChar char="•"/>
            </a:pPr>
            <a:r>
              <a:rPr lang="en-US" sz="3600" dirty="0" smtClean="0"/>
              <a:t>How does it help an instructor?</a:t>
            </a:r>
          </a:p>
          <a:p>
            <a:pPr>
              <a:buFont typeface="Arial"/>
              <a:buChar char="•"/>
            </a:pPr>
            <a:r>
              <a:rPr lang="en-US" sz="3600" dirty="0" smtClean="0"/>
              <a:t>How does it help a student?</a:t>
            </a:r>
            <a:endParaRPr lang="en-US" sz="3600" dirty="0"/>
          </a:p>
        </p:txBody>
      </p:sp>
      <p:sp>
        <p:nvSpPr>
          <p:cNvPr id="3" name="Title 2"/>
          <p:cNvSpPr>
            <a:spLocks noGrp="1"/>
          </p:cNvSpPr>
          <p:nvPr>
            <p:ph type="title"/>
          </p:nvPr>
        </p:nvSpPr>
        <p:spPr/>
        <p:txBody>
          <a:bodyPr/>
          <a:lstStyle/>
          <a:p>
            <a:r>
              <a:rPr lang="en-US" dirty="0" smtClean="0"/>
              <a:t>Evaluation strategies</a:t>
            </a:r>
            <a:endParaRPr lang="en-US" dirty="0"/>
          </a:p>
        </p:txBody>
      </p:sp>
    </p:spTree>
    <p:extLst>
      <p:ext uri="{BB962C8B-B14F-4D97-AF65-F5344CB8AC3E}">
        <p14:creationId xmlns:p14="http://schemas.microsoft.com/office/powerpoint/2010/main" val="15458860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a:buChar char="•"/>
            </a:pPr>
            <a:r>
              <a:rPr lang="en-US" sz="2400" dirty="0" smtClean="0"/>
              <a:t>Weekly quizzes, surprise quizzes to understand students’ comprehension of the material</a:t>
            </a:r>
          </a:p>
          <a:p>
            <a:pPr>
              <a:buFont typeface="Arial"/>
              <a:buChar char="•"/>
            </a:pPr>
            <a:r>
              <a:rPr lang="en-US" sz="2400" dirty="0" smtClean="0"/>
              <a:t>Regular assignments punctuated by tutorial sessions</a:t>
            </a:r>
          </a:p>
          <a:p>
            <a:pPr>
              <a:buFont typeface="Arial"/>
              <a:buChar char="•"/>
            </a:pPr>
            <a:r>
              <a:rPr lang="en-US" sz="2400" dirty="0" smtClean="0"/>
              <a:t>Voting process before the lecture</a:t>
            </a:r>
          </a:p>
          <a:p>
            <a:pPr>
              <a:buFont typeface="Arial"/>
              <a:buChar char="•"/>
            </a:pPr>
            <a:endParaRPr lang="en-US" sz="2400" dirty="0"/>
          </a:p>
          <a:p>
            <a:pPr>
              <a:buFont typeface="Arial"/>
              <a:buChar char="•"/>
            </a:pPr>
            <a:r>
              <a:rPr lang="en-US" sz="2400" dirty="0" smtClean="0"/>
              <a:t>Reduces pressure during/before final examinations</a:t>
            </a:r>
          </a:p>
          <a:p>
            <a:pPr>
              <a:buFont typeface="Arial"/>
              <a:buChar char="•"/>
            </a:pPr>
            <a:r>
              <a:rPr lang="en-US" sz="2400" dirty="0" smtClean="0"/>
              <a:t>Replace marks with grades – with appropriate weightage in the final course grade</a:t>
            </a:r>
            <a:endParaRPr lang="en-US" sz="2400" dirty="0"/>
          </a:p>
        </p:txBody>
      </p:sp>
      <p:sp>
        <p:nvSpPr>
          <p:cNvPr id="3" name="Title 2"/>
          <p:cNvSpPr>
            <a:spLocks noGrp="1"/>
          </p:cNvSpPr>
          <p:nvPr>
            <p:ph type="title"/>
          </p:nvPr>
        </p:nvSpPr>
        <p:spPr/>
        <p:txBody>
          <a:bodyPr/>
          <a:lstStyle/>
          <a:p>
            <a:r>
              <a:rPr lang="en-US" dirty="0" smtClean="0"/>
              <a:t>Continuous evaluation</a:t>
            </a:r>
            <a:endParaRPr lang="en-US" dirty="0"/>
          </a:p>
        </p:txBody>
      </p:sp>
    </p:spTree>
    <p:extLst>
      <p:ext uri="{BB962C8B-B14F-4D97-AF65-F5344CB8AC3E}">
        <p14:creationId xmlns:p14="http://schemas.microsoft.com/office/powerpoint/2010/main" val="256322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Course projects</a:t>
            </a:r>
            <a:endParaRPr lang="en-US" dirty="0"/>
          </a:p>
        </p:txBody>
      </p:sp>
      <p:sp>
        <p:nvSpPr>
          <p:cNvPr id="6" name="TextBox 5"/>
          <p:cNvSpPr txBox="1"/>
          <p:nvPr/>
        </p:nvSpPr>
        <p:spPr>
          <a:xfrm>
            <a:off x="467544" y="1700808"/>
            <a:ext cx="8208912" cy="461665"/>
          </a:xfrm>
          <a:prstGeom prst="rect">
            <a:avLst/>
          </a:prstGeom>
          <a:noFill/>
        </p:spPr>
        <p:txBody>
          <a:bodyPr wrap="square" rtlCol="0">
            <a:spAutoFit/>
          </a:bodyPr>
          <a:lstStyle/>
          <a:p>
            <a:pPr algn="ctr"/>
            <a:r>
              <a:rPr lang="en-US" sz="2400" dirty="0" smtClean="0">
                <a:solidFill>
                  <a:srgbClr val="800000"/>
                </a:solidFill>
              </a:rPr>
              <a:t>Vehicle Dynamics course by Dr. Ashok Kumar </a:t>
            </a:r>
            <a:r>
              <a:rPr lang="en-US" sz="2400" dirty="0" err="1" smtClean="0">
                <a:solidFill>
                  <a:srgbClr val="800000"/>
                </a:solidFill>
              </a:rPr>
              <a:t>Pandey</a:t>
            </a:r>
            <a:endParaRPr lang="en-US" sz="2400" dirty="0">
              <a:solidFill>
                <a:srgbClr val="800000"/>
              </a:solidFill>
            </a:endParaRPr>
          </a:p>
        </p:txBody>
      </p:sp>
      <p:sp>
        <p:nvSpPr>
          <p:cNvPr id="7" name="TextBox 6"/>
          <p:cNvSpPr txBox="1"/>
          <p:nvPr/>
        </p:nvSpPr>
        <p:spPr>
          <a:xfrm>
            <a:off x="5004048" y="2708920"/>
            <a:ext cx="3744416" cy="646331"/>
          </a:xfrm>
          <a:prstGeom prst="rect">
            <a:avLst/>
          </a:prstGeom>
          <a:noFill/>
        </p:spPr>
        <p:txBody>
          <a:bodyPr wrap="square" rtlCol="0">
            <a:spAutoFit/>
          </a:bodyPr>
          <a:lstStyle/>
          <a:p>
            <a:r>
              <a:rPr lang="en-US" dirty="0" smtClean="0"/>
              <a:t>Solid Modeling of Vehicles</a:t>
            </a:r>
          </a:p>
          <a:p>
            <a:r>
              <a:rPr lang="en-US" dirty="0" err="1" smtClean="0"/>
              <a:t>BTech</a:t>
            </a:r>
            <a:r>
              <a:rPr lang="en-US" dirty="0" smtClean="0"/>
              <a:t> Students, MAE </a:t>
            </a:r>
            <a:r>
              <a:rPr lang="en-US" dirty="0" err="1" smtClean="0"/>
              <a:t>Dept</a:t>
            </a:r>
            <a:r>
              <a:rPr lang="en-US" dirty="0" smtClean="0"/>
              <a:t>, 2011</a:t>
            </a:r>
            <a:endParaRPr lang="en-US" dirty="0"/>
          </a:p>
        </p:txBody>
      </p:sp>
      <p:sp>
        <p:nvSpPr>
          <p:cNvPr id="8" name="TextBox 7"/>
          <p:cNvSpPr txBox="1"/>
          <p:nvPr/>
        </p:nvSpPr>
        <p:spPr>
          <a:xfrm>
            <a:off x="395536" y="5157192"/>
            <a:ext cx="3744416" cy="923330"/>
          </a:xfrm>
          <a:prstGeom prst="rect">
            <a:avLst/>
          </a:prstGeom>
          <a:noFill/>
        </p:spPr>
        <p:txBody>
          <a:bodyPr wrap="square" rtlCol="0">
            <a:spAutoFit/>
          </a:bodyPr>
          <a:lstStyle/>
          <a:p>
            <a:r>
              <a:rPr lang="en-US" dirty="0" smtClean="0"/>
              <a:t>Suspension Dynamics</a:t>
            </a:r>
          </a:p>
          <a:p>
            <a:r>
              <a:rPr lang="en-US" dirty="0" err="1" smtClean="0"/>
              <a:t>Priyank</a:t>
            </a:r>
            <a:r>
              <a:rPr lang="en-US" dirty="0" smtClean="0"/>
              <a:t> </a:t>
            </a:r>
            <a:r>
              <a:rPr lang="en-US" dirty="0" err="1" smtClean="0"/>
              <a:t>Prakash</a:t>
            </a:r>
            <a:r>
              <a:rPr lang="en-US" dirty="0" smtClean="0"/>
              <a:t>, </a:t>
            </a:r>
            <a:r>
              <a:rPr lang="en-US" dirty="0" err="1" smtClean="0"/>
              <a:t>MTech</a:t>
            </a:r>
            <a:r>
              <a:rPr lang="en-US" dirty="0" smtClean="0"/>
              <a:t> Student, 2014</a:t>
            </a:r>
            <a:endParaRPr lang="en-US" dirty="0"/>
          </a:p>
        </p:txBody>
      </p:sp>
      <p:pic>
        <p:nvPicPr>
          <p:cNvPr id="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23528" y="2204864"/>
            <a:ext cx="4310058" cy="222918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descr="C:\MY DRIVE\Study_Material\VI-SEM\PART Files\ME3413 Project\Graphics\front-view.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4581128"/>
            <a:ext cx="4832613"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230361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700808"/>
            <a:ext cx="8407893" cy="4536504"/>
          </a:xfrm>
        </p:spPr>
        <p:txBody>
          <a:bodyPr>
            <a:normAutofit/>
          </a:bodyPr>
          <a:lstStyle/>
          <a:p>
            <a:pPr>
              <a:buFont typeface="Arial"/>
              <a:buChar char="•"/>
            </a:pPr>
            <a:r>
              <a:rPr lang="en-US" sz="3200" dirty="0"/>
              <a:t>Hearing one’s own </a:t>
            </a:r>
            <a:r>
              <a:rPr lang="en-US" sz="3200" dirty="0" smtClean="0"/>
              <a:t>voice</a:t>
            </a:r>
          </a:p>
          <a:p>
            <a:pPr>
              <a:buFont typeface="Arial"/>
              <a:buChar char="•"/>
            </a:pPr>
            <a:r>
              <a:rPr lang="en-US" sz="3200" dirty="0" smtClean="0"/>
              <a:t>Grading </a:t>
            </a:r>
            <a:r>
              <a:rPr lang="en-US" sz="3200" dirty="0"/>
              <a:t>for content and </a:t>
            </a:r>
            <a:r>
              <a:rPr lang="en-US" sz="3200" dirty="0" smtClean="0"/>
              <a:t>presentation</a:t>
            </a:r>
          </a:p>
          <a:p>
            <a:pPr lvl="1">
              <a:buFont typeface="Arial"/>
              <a:buChar char="•"/>
            </a:pPr>
            <a:r>
              <a:rPr lang="en-US" sz="3000" dirty="0" smtClean="0"/>
              <a:t>Peers can participate in the grading</a:t>
            </a:r>
          </a:p>
          <a:p>
            <a:pPr>
              <a:buFont typeface="Arial"/>
              <a:buChar char="•"/>
            </a:pPr>
            <a:r>
              <a:rPr lang="en-US" sz="3200" dirty="0" smtClean="0"/>
              <a:t>Choose topics</a:t>
            </a:r>
          </a:p>
          <a:p>
            <a:pPr>
              <a:buFont typeface="Arial"/>
              <a:buChar char="•"/>
            </a:pPr>
            <a:r>
              <a:rPr lang="en-US" sz="3200" dirty="0" smtClean="0"/>
              <a:t>Quiz </a:t>
            </a:r>
            <a:r>
              <a:rPr lang="en-US" sz="3200" dirty="0"/>
              <a:t>and exams on presentations </a:t>
            </a:r>
            <a:endParaRPr lang="en-US" sz="3200" dirty="0" smtClean="0"/>
          </a:p>
          <a:p>
            <a:pPr>
              <a:buFont typeface="Arial"/>
              <a:buChar char="•"/>
            </a:pPr>
            <a:r>
              <a:rPr lang="en-US" sz="3200" dirty="0" smtClean="0"/>
              <a:t>Sharing </a:t>
            </a:r>
            <a:r>
              <a:rPr lang="en-US" sz="3200" dirty="0"/>
              <a:t>PPTs with the </a:t>
            </a:r>
            <a:r>
              <a:rPr lang="en-US" sz="3200" dirty="0" smtClean="0"/>
              <a:t>class</a:t>
            </a:r>
          </a:p>
          <a:p>
            <a:pPr>
              <a:buFont typeface="Arial"/>
              <a:buChar char="•"/>
            </a:pPr>
            <a:r>
              <a:rPr lang="en-US" sz="3200" dirty="0" smtClean="0"/>
              <a:t>Seminar style for PG courses</a:t>
            </a:r>
            <a:endParaRPr lang="en-US" sz="3200" dirty="0"/>
          </a:p>
          <a:p>
            <a:pPr>
              <a:buFont typeface="Arial"/>
              <a:buChar char="•"/>
            </a:pPr>
            <a:endParaRPr lang="en-US" sz="3200" dirty="0"/>
          </a:p>
        </p:txBody>
      </p:sp>
      <p:sp>
        <p:nvSpPr>
          <p:cNvPr id="3" name="Title 2"/>
          <p:cNvSpPr>
            <a:spLocks noGrp="1"/>
          </p:cNvSpPr>
          <p:nvPr>
            <p:ph type="title"/>
          </p:nvPr>
        </p:nvSpPr>
        <p:spPr/>
        <p:txBody>
          <a:bodyPr/>
          <a:lstStyle/>
          <a:p>
            <a:r>
              <a:rPr lang="en-US" dirty="0" smtClean="0"/>
              <a:t>Student presentations</a:t>
            </a:r>
            <a:endParaRPr lang="en-US" dirty="0"/>
          </a:p>
        </p:txBody>
      </p:sp>
      <p:sp>
        <p:nvSpPr>
          <p:cNvPr id="4" name="TextBox 3"/>
          <p:cNvSpPr txBox="1"/>
          <p:nvPr/>
        </p:nvSpPr>
        <p:spPr>
          <a:xfrm>
            <a:off x="179512" y="6309320"/>
            <a:ext cx="5112568" cy="338554"/>
          </a:xfrm>
          <a:prstGeom prst="rect">
            <a:avLst/>
          </a:prstGeom>
          <a:noFill/>
        </p:spPr>
        <p:txBody>
          <a:bodyPr wrap="square" rtlCol="0">
            <a:spAutoFit/>
          </a:bodyPr>
          <a:lstStyle/>
          <a:p>
            <a:r>
              <a:rPr lang="en-US" sz="1600" b="1" i="1" dirty="0" smtClean="0"/>
              <a:t>Courtesy: Dr. </a:t>
            </a:r>
            <a:r>
              <a:rPr lang="en-US" sz="1600" b="1" i="1" dirty="0" err="1" smtClean="0"/>
              <a:t>Haripriya</a:t>
            </a:r>
            <a:r>
              <a:rPr lang="en-US" sz="1600" b="1" i="1" dirty="0" smtClean="0"/>
              <a:t> </a:t>
            </a:r>
            <a:r>
              <a:rPr lang="en-US" sz="1600" b="1" i="1" dirty="0" err="1" smtClean="0"/>
              <a:t>Narasimhan</a:t>
            </a:r>
            <a:r>
              <a:rPr lang="en-US" sz="1600" b="1" i="1" dirty="0" smtClean="0"/>
              <a:t>, LA Dept.</a:t>
            </a:r>
            <a:endParaRPr lang="en-US" sz="1600" b="1" i="1" dirty="0"/>
          </a:p>
        </p:txBody>
      </p:sp>
    </p:spTree>
    <p:extLst>
      <p:ext uri="{BB962C8B-B14F-4D97-AF65-F5344CB8AC3E}">
        <p14:creationId xmlns:p14="http://schemas.microsoft.com/office/powerpoint/2010/main" val="1026587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200" dirty="0" smtClean="0"/>
              <a:t>Attitude of many students towards exams</a:t>
            </a:r>
            <a:endParaRPr lang="en-CA" sz="3200" dirty="0"/>
          </a:p>
        </p:txBody>
      </p:sp>
      <p:pic>
        <p:nvPicPr>
          <p:cNvPr id="4" name="Picture 4" descr="http://www.macroeducation.org/wp-content/uploads/2012/07/calvin-and-hobbes-last-minute-panic.gif"/>
          <p:cNvPicPr>
            <a:picLocks noChangeAspect="1" noChangeArrowheads="1"/>
          </p:cNvPicPr>
          <p:nvPr/>
        </p:nvPicPr>
        <p:blipFill>
          <a:blip r:embed="rId2" cstate="print"/>
          <a:srcRect l="1248" t="9754" r="2273" b="4692"/>
          <a:stretch>
            <a:fillRect/>
          </a:stretch>
        </p:blipFill>
        <p:spPr bwMode="auto">
          <a:xfrm>
            <a:off x="282793" y="2276872"/>
            <a:ext cx="8609687" cy="27363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Font typeface="Arial"/>
              <a:buChar char="•"/>
            </a:pPr>
            <a:r>
              <a:rPr lang="en-US" sz="2800" dirty="0" smtClean="0"/>
              <a:t>Good teaching doesn’t come naturally</a:t>
            </a:r>
          </a:p>
          <a:p>
            <a:pPr>
              <a:buFont typeface="Arial"/>
              <a:buChar char="•"/>
            </a:pPr>
            <a:r>
              <a:rPr lang="en-US" sz="2800" dirty="0" smtClean="0"/>
              <a:t>It requires training and practice</a:t>
            </a:r>
          </a:p>
          <a:p>
            <a:pPr>
              <a:buFont typeface="Arial"/>
              <a:buChar char="•"/>
            </a:pPr>
            <a:r>
              <a:rPr lang="en-US" sz="2800" dirty="0" smtClean="0"/>
              <a:t>Most advanced universities have a strong teacher training program</a:t>
            </a:r>
          </a:p>
          <a:p>
            <a:pPr lvl="1">
              <a:buFont typeface="Arial"/>
              <a:buChar char="•"/>
            </a:pPr>
            <a:r>
              <a:rPr lang="en-US" sz="2000" dirty="0" smtClean="0"/>
              <a:t>MIT Teaching and Learning Laboratory</a:t>
            </a:r>
          </a:p>
          <a:p>
            <a:pPr lvl="1">
              <a:buFont typeface="Arial"/>
              <a:buChar char="•"/>
            </a:pPr>
            <a:r>
              <a:rPr lang="en-US" sz="2000" dirty="0" smtClean="0"/>
              <a:t>Derek Bok Center for Teaching and Learning – Harvard</a:t>
            </a:r>
          </a:p>
          <a:p>
            <a:pPr lvl="1">
              <a:buFont typeface="Arial"/>
              <a:buChar char="•"/>
            </a:pPr>
            <a:r>
              <a:rPr lang="en-US" sz="2000" dirty="0" smtClean="0"/>
              <a:t>Harvard Initiative for Learning and Teaching</a:t>
            </a:r>
          </a:p>
          <a:p>
            <a:pPr lvl="1">
              <a:buFont typeface="Arial"/>
              <a:buChar char="•"/>
            </a:pPr>
            <a:r>
              <a:rPr lang="en-US" sz="2000" dirty="0" smtClean="0"/>
              <a:t>Center for Teaching and Learning – UC Berkeley</a:t>
            </a:r>
          </a:p>
          <a:p>
            <a:pPr lvl="1">
              <a:buFont typeface="Arial"/>
              <a:buChar char="•"/>
            </a:pPr>
            <a:r>
              <a:rPr lang="en-US" sz="2000" dirty="0" smtClean="0"/>
              <a:t>Center for Teaching and Learning – UBC</a:t>
            </a:r>
          </a:p>
          <a:p>
            <a:pPr lvl="1">
              <a:buFont typeface="Arial"/>
              <a:buChar char="•"/>
            </a:pPr>
            <a:r>
              <a:rPr lang="en-US" sz="2000" dirty="0"/>
              <a:t>Center for Teaching and Learning – </a:t>
            </a:r>
            <a:r>
              <a:rPr lang="en-US" sz="2000" dirty="0" smtClean="0"/>
              <a:t>Toronto</a:t>
            </a:r>
          </a:p>
          <a:p>
            <a:pPr lvl="1">
              <a:buFont typeface="Arial"/>
              <a:buChar char="•"/>
            </a:pPr>
            <a:r>
              <a:rPr lang="en-US" sz="2000" dirty="0" smtClean="0"/>
              <a:t>Teaching and Learning Center – Tokyo</a:t>
            </a:r>
          </a:p>
          <a:p>
            <a:pPr lvl="1">
              <a:buFont typeface="Arial"/>
              <a:buChar char="•"/>
            </a:pPr>
            <a:endParaRPr lang="en-US" sz="2600" dirty="0" smtClean="0"/>
          </a:p>
          <a:p>
            <a:pPr lvl="1">
              <a:buFont typeface="Arial"/>
              <a:buChar char="•"/>
            </a:pPr>
            <a:endParaRPr lang="en-US" sz="2600" dirty="0"/>
          </a:p>
          <a:p>
            <a:pPr lvl="1">
              <a:buFont typeface="Arial"/>
              <a:buChar char="•"/>
            </a:pPr>
            <a:endParaRPr lang="en-US" sz="2600" dirty="0" smtClean="0"/>
          </a:p>
          <a:p>
            <a:pPr lvl="1">
              <a:buFont typeface="Arial"/>
              <a:buChar char="•"/>
            </a:pPr>
            <a:endParaRPr lang="en-US" sz="2600" dirty="0"/>
          </a:p>
        </p:txBody>
      </p:sp>
      <p:sp>
        <p:nvSpPr>
          <p:cNvPr id="3" name="Title 2"/>
          <p:cNvSpPr>
            <a:spLocks noGrp="1"/>
          </p:cNvSpPr>
          <p:nvPr>
            <p:ph type="title"/>
          </p:nvPr>
        </p:nvSpPr>
        <p:spPr/>
        <p:txBody>
          <a:bodyPr/>
          <a:lstStyle/>
          <a:p>
            <a:r>
              <a:rPr lang="en-US" dirty="0" smtClean="0"/>
              <a:t>Learning to teach well</a:t>
            </a:r>
            <a:endParaRPr lang="en-US" dirty="0"/>
          </a:p>
        </p:txBody>
      </p:sp>
    </p:spTree>
    <p:extLst>
      <p:ext uri="{BB962C8B-B14F-4D97-AF65-F5344CB8AC3E}">
        <p14:creationId xmlns:p14="http://schemas.microsoft.com/office/powerpoint/2010/main" val="3811299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good instructional skills</a:t>
            </a:r>
            <a:endParaRPr lang="en-US" dirty="0"/>
          </a:p>
        </p:txBody>
      </p:sp>
      <p:grpSp>
        <p:nvGrpSpPr>
          <p:cNvPr id="3" name="Group 2"/>
          <p:cNvGrpSpPr/>
          <p:nvPr/>
        </p:nvGrpSpPr>
        <p:grpSpPr>
          <a:xfrm>
            <a:off x="1259633" y="1593958"/>
            <a:ext cx="5904655" cy="4571346"/>
            <a:chOff x="1763688" y="1436164"/>
            <a:chExt cx="5304948" cy="4111063"/>
          </a:xfrm>
        </p:grpSpPr>
        <p:sp>
          <p:nvSpPr>
            <p:cNvPr id="10" name="Circular Arrow 9"/>
            <p:cNvSpPr/>
            <p:nvPr/>
          </p:nvSpPr>
          <p:spPr>
            <a:xfrm rot="14180659">
              <a:off x="2228455" y="1436164"/>
              <a:ext cx="4111063" cy="4111063"/>
            </a:xfrm>
            <a:prstGeom prst="circularArrow">
              <a:avLst>
                <a:gd name="adj1" fmla="val 4267"/>
                <a:gd name="adj2" fmla="val 1151977"/>
                <a:gd name="adj3" fmla="val 20848242"/>
                <a:gd name="adj4" fmla="val 3211634"/>
                <a:gd name="adj5" fmla="val 6060"/>
              </a:avLst>
            </a:prstGeom>
            <a:solidFill>
              <a:srgbClr val="C0C0C0"/>
            </a:solidFill>
            <a:ln>
              <a:noFill/>
            </a:ln>
            <a:effectLst>
              <a:glow rad="63500">
                <a:schemeClr val="accent5">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p:cNvSpPr/>
            <p:nvPr/>
          </p:nvSpPr>
          <p:spPr>
            <a:xfrm>
              <a:off x="3502685" y="1498795"/>
              <a:ext cx="1505677" cy="648072"/>
            </a:xfrm>
            <a:prstGeom prst="roundRect">
              <a:avLst/>
            </a:prstGeom>
            <a:solidFill>
              <a:srgbClr val="FFFF00"/>
            </a:solidFill>
            <a:ln>
              <a:solidFill>
                <a:srgbClr val="FFFF00"/>
              </a:solidFill>
            </a:ln>
            <a:effectLst>
              <a:outerShdw blurRad="50800" dist="114300" dir="5400000" algn="t" rotWithShape="0">
                <a:prstClr val="black">
                  <a:alpha val="4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Total Time</a:t>
              </a:r>
            </a:p>
            <a:p>
              <a:pPr algn="ctr"/>
              <a:r>
                <a:rPr lang="en-US" dirty="0" smtClean="0">
                  <a:ln w="0"/>
                  <a:solidFill>
                    <a:schemeClr val="tx1"/>
                  </a:solidFill>
                  <a:effectLst>
                    <a:outerShdw blurRad="38100" dist="19050" dir="2700000" algn="tl" rotWithShape="0">
                      <a:schemeClr val="dk1">
                        <a:alpha val="40000"/>
                      </a:schemeClr>
                    </a:outerShdw>
                  </a:effectLst>
                </a:rPr>
                <a:t>55 minutes</a:t>
              </a:r>
              <a:endParaRPr lang="en-US" dirty="0">
                <a:ln w="0"/>
                <a:solidFill>
                  <a:schemeClr val="tx1"/>
                </a:solidFill>
                <a:effectLst>
                  <a:outerShdw blurRad="38100" dist="19050" dir="2700000" algn="tl" rotWithShape="0">
                    <a:schemeClr val="dk1">
                      <a:alpha val="40000"/>
                    </a:schemeClr>
                  </a:outerShdw>
                </a:effectLst>
              </a:endParaRPr>
            </a:p>
          </p:txBody>
        </p:sp>
        <p:sp>
          <p:nvSpPr>
            <p:cNvPr id="17" name="Rounded Rectangle 16"/>
            <p:cNvSpPr/>
            <p:nvPr/>
          </p:nvSpPr>
          <p:spPr>
            <a:xfrm>
              <a:off x="4963028" y="2469887"/>
              <a:ext cx="2105608" cy="906293"/>
            </a:xfrm>
            <a:prstGeom prst="roundRect">
              <a:avLst/>
            </a:prstGeom>
            <a:solidFill>
              <a:schemeClr val="accent2">
                <a:lumMod val="60000"/>
                <a:lumOff val="40000"/>
              </a:schemeClr>
            </a:solidFill>
            <a:ln>
              <a:solidFill>
                <a:schemeClr val="accent2">
                  <a:lumMod val="60000"/>
                  <a:lumOff val="40000"/>
                </a:schemeClr>
              </a:solidFill>
            </a:ln>
            <a:effectLst>
              <a:outerShdw blurRad="50800" dist="114300" dir="5400000" algn="t" rotWithShape="0">
                <a:prstClr val="black">
                  <a:alpha val="4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Set up learning environment</a:t>
              </a:r>
            </a:p>
            <a:p>
              <a:pPr algn="ctr"/>
              <a:r>
                <a:rPr lang="en-US" dirty="0" smtClean="0">
                  <a:ln w="0"/>
                  <a:solidFill>
                    <a:schemeClr val="tx1"/>
                  </a:solidFill>
                  <a:effectLst>
                    <a:outerShdw blurRad="38100" dist="19050" dir="2700000" algn="tl" rotWithShape="0">
                      <a:schemeClr val="dk1">
                        <a:alpha val="40000"/>
                      </a:schemeClr>
                    </a:outerShdw>
                  </a:effectLst>
                </a:rPr>
                <a:t>5-10 minutes</a:t>
              </a:r>
              <a:endParaRPr lang="en-US" dirty="0">
                <a:ln w="0"/>
                <a:solidFill>
                  <a:schemeClr val="tx1"/>
                </a:solidFill>
                <a:effectLst>
                  <a:outerShdw blurRad="38100" dist="19050" dir="2700000" algn="tl" rotWithShape="0">
                    <a:schemeClr val="dk1">
                      <a:alpha val="40000"/>
                    </a:schemeClr>
                  </a:outerShdw>
                </a:effectLst>
              </a:endParaRPr>
            </a:p>
          </p:txBody>
        </p:sp>
        <p:sp>
          <p:nvSpPr>
            <p:cNvPr id="18" name="Rounded Rectangle 17"/>
            <p:cNvSpPr/>
            <p:nvPr/>
          </p:nvSpPr>
          <p:spPr>
            <a:xfrm>
              <a:off x="4819012" y="4111643"/>
              <a:ext cx="1782180" cy="767084"/>
            </a:xfrm>
            <a:prstGeom prst="roundRect">
              <a:avLst/>
            </a:prstGeom>
            <a:solidFill>
              <a:srgbClr val="30DC5D"/>
            </a:solidFill>
            <a:ln>
              <a:solidFill>
                <a:srgbClr val="68FF97"/>
              </a:solidFill>
            </a:ln>
            <a:effectLst>
              <a:outerShdw blurRad="50800" dist="114300" dir="5400000" algn="t" rotWithShape="0">
                <a:prstClr val="black">
                  <a:alpha val="4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Mini lesson</a:t>
              </a:r>
            </a:p>
            <a:p>
              <a:pPr algn="ctr"/>
              <a:r>
                <a:rPr lang="en-US" dirty="0" smtClean="0">
                  <a:ln w="0"/>
                  <a:solidFill>
                    <a:schemeClr val="tx1"/>
                  </a:solidFill>
                  <a:effectLst>
                    <a:outerShdw blurRad="38100" dist="19050" dir="2700000" algn="tl" rotWithShape="0">
                      <a:schemeClr val="dk1">
                        <a:alpha val="40000"/>
                      </a:schemeClr>
                    </a:outerShdw>
                  </a:effectLst>
                </a:rPr>
                <a:t>25-30 minutes</a:t>
              </a:r>
              <a:endParaRPr lang="en-US" dirty="0">
                <a:ln w="0"/>
                <a:solidFill>
                  <a:schemeClr val="tx1"/>
                </a:solidFill>
                <a:effectLst>
                  <a:outerShdw blurRad="38100" dist="19050" dir="2700000" algn="tl" rotWithShape="0">
                    <a:schemeClr val="dk1">
                      <a:alpha val="40000"/>
                    </a:schemeClr>
                  </a:outerShdw>
                </a:effectLst>
              </a:endParaRPr>
            </a:p>
          </p:txBody>
        </p:sp>
        <p:sp>
          <p:nvSpPr>
            <p:cNvPr id="19" name="Rounded Rectangle 18"/>
            <p:cNvSpPr/>
            <p:nvPr/>
          </p:nvSpPr>
          <p:spPr>
            <a:xfrm>
              <a:off x="2006544" y="4086491"/>
              <a:ext cx="1782180" cy="767084"/>
            </a:xfrm>
            <a:prstGeom prst="roundRect">
              <a:avLst/>
            </a:prstGeom>
            <a:solidFill>
              <a:srgbClr val="7030A0"/>
            </a:solidFill>
            <a:ln>
              <a:solidFill>
                <a:srgbClr val="7030A0"/>
              </a:solidFill>
            </a:ln>
            <a:effectLst>
              <a:outerShdw blurRad="50800" dist="114300" dir="5400000" algn="t" rotWithShape="0">
                <a:prstClr val="black">
                  <a:alpha val="4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Written feedback</a:t>
              </a:r>
            </a:p>
            <a:p>
              <a:pPr algn="ctr"/>
              <a:r>
                <a:rPr lang="en-US" dirty="0" smtClean="0">
                  <a:ln w="0"/>
                  <a:solidFill>
                    <a:schemeClr val="tx1"/>
                  </a:solidFill>
                  <a:effectLst>
                    <a:outerShdw blurRad="38100" dist="19050" dir="2700000" algn="tl" rotWithShape="0">
                      <a:schemeClr val="dk1">
                        <a:alpha val="40000"/>
                      </a:schemeClr>
                    </a:outerShdw>
                  </a:effectLst>
                </a:rPr>
                <a:t>5-7 minutes</a:t>
              </a:r>
              <a:endParaRPr lang="en-US" dirty="0">
                <a:ln w="0"/>
                <a:solidFill>
                  <a:schemeClr val="tx1"/>
                </a:solidFill>
                <a:effectLst>
                  <a:outerShdw blurRad="38100" dist="19050" dir="2700000" algn="tl" rotWithShape="0">
                    <a:schemeClr val="dk1">
                      <a:alpha val="40000"/>
                    </a:schemeClr>
                  </a:outerShdw>
                </a:effectLst>
              </a:endParaRPr>
            </a:p>
          </p:txBody>
        </p:sp>
        <p:sp>
          <p:nvSpPr>
            <p:cNvPr id="20" name="Rounded Rectangle 19"/>
            <p:cNvSpPr/>
            <p:nvPr/>
          </p:nvSpPr>
          <p:spPr>
            <a:xfrm>
              <a:off x="1763688" y="2514779"/>
              <a:ext cx="2032336" cy="874756"/>
            </a:xfrm>
            <a:prstGeom prst="roundRect">
              <a:avLst/>
            </a:prstGeom>
            <a:solidFill>
              <a:srgbClr val="0558FF"/>
            </a:solidFill>
            <a:ln>
              <a:solidFill>
                <a:srgbClr val="398FFF"/>
              </a:solidFill>
            </a:ln>
            <a:effectLst>
              <a:outerShdw blurRad="50800" dist="114300" dir="5400000" algn="t" rotWithShape="0">
                <a:prstClr val="black">
                  <a:alpha val="4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Set up learning environment</a:t>
              </a:r>
            </a:p>
            <a:p>
              <a:pPr algn="ctr"/>
              <a:r>
                <a:rPr lang="en-US" dirty="0" smtClean="0">
                  <a:ln w="0"/>
                  <a:solidFill>
                    <a:schemeClr val="tx1"/>
                  </a:solidFill>
                  <a:effectLst>
                    <a:outerShdw blurRad="38100" dist="19050" dir="2700000" algn="tl" rotWithShape="0">
                      <a:schemeClr val="dk1">
                        <a:alpha val="40000"/>
                      </a:schemeClr>
                    </a:outerShdw>
                  </a:effectLst>
                </a:rPr>
                <a:t>13-15 minutes</a:t>
              </a:r>
              <a:endParaRPr lang="en-US" dirty="0">
                <a:ln w="0"/>
                <a:solidFill>
                  <a:schemeClr val="tx1"/>
                </a:solidFill>
                <a:effectLst>
                  <a:outerShdw blurRad="38100" dist="19050" dir="2700000" algn="tl" rotWithShape="0">
                    <a:schemeClr val="dk1">
                      <a:alpha val="40000"/>
                    </a:schemeClr>
                  </a:outerShdw>
                </a:effectLst>
              </a:endParaRPr>
            </a:p>
          </p:txBody>
        </p:sp>
      </p:grpSp>
      <p:sp>
        <p:nvSpPr>
          <p:cNvPr id="22" name="TextBox 21"/>
          <p:cNvSpPr txBox="1"/>
          <p:nvPr/>
        </p:nvSpPr>
        <p:spPr>
          <a:xfrm>
            <a:off x="2771800" y="6237312"/>
            <a:ext cx="4896544" cy="369332"/>
          </a:xfrm>
          <a:prstGeom prst="rect">
            <a:avLst/>
          </a:prstGeom>
          <a:noFill/>
        </p:spPr>
        <p:txBody>
          <a:bodyPr wrap="square" rtlCol="0">
            <a:spAutoFit/>
          </a:bodyPr>
          <a:lstStyle/>
          <a:p>
            <a:r>
              <a:rPr lang="en-US" b="1" i="1" dirty="0" smtClean="0"/>
              <a:t>Based on Instructional Skills Workshop Handbook</a:t>
            </a:r>
            <a:endParaRPr lang="en-US" b="1" i="1" dirty="0"/>
          </a:p>
        </p:txBody>
      </p:sp>
      <p:pic>
        <p:nvPicPr>
          <p:cNvPr id="6" name="Picture 5"/>
          <p:cNvPicPr>
            <a:picLocks noChangeAspect="1"/>
          </p:cNvPicPr>
          <p:nvPr/>
        </p:nvPicPr>
        <p:blipFill>
          <a:blip r:embed="rId2" cstate="print"/>
          <a:stretch>
            <a:fillRect/>
          </a:stretch>
        </p:blipFill>
        <p:spPr>
          <a:xfrm>
            <a:off x="7330705" y="5013176"/>
            <a:ext cx="1619672" cy="1619672"/>
          </a:xfrm>
          <a:prstGeom prst="rect">
            <a:avLst/>
          </a:prstGeom>
        </p:spPr>
      </p:pic>
    </p:spTree>
    <p:extLst>
      <p:ext uri="{BB962C8B-B14F-4D97-AF65-F5344CB8AC3E}">
        <p14:creationId xmlns:p14="http://schemas.microsoft.com/office/powerpoint/2010/main" val="3641817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BOPPPS approach</a:t>
            </a:r>
            <a:endParaRPr lang="en-US" dirty="0"/>
          </a:p>
        </p:txBody>
      </p:sp>
      <p:pic>
        <p:nvPicPr>
          <p:cNvPr id="1028" name="Picture 4" descr="http://www.cartoonbrew.com/wp-content/uploads/bops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118" y="1759010"/>
            <a:ext cx="5922702" cy="482453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096608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BOPPPS approach</a:t>
            </a:r>
          </a:p>
        </p:txBody>
      </p:sp>
      <p:pic>
        <p:nvPicPr>
          <p:cNvPr id="4" name="Picture 3"/>
          <p:cNvPicPr>
            <a:picLocks noChangeAspect="1"/>
          </p:cNvPicPr>
          <p:nvPr/>
        </p:nvPicPr>
        <p:blipFill>
          <a:blip r:embed="rId2" cstate="print">
            <a:alphaModFix amt="8000"/>
          </a:blip>
          <a:stretch>
            <a:fillRect/>
          </a:stretch>
        </p:blipFill>
        <p:spPr>
          <a:xfrm>
            <a:off x="1979712" y="1700808"/>
            <a:ext cx="4925392" cy="4925392"/>
          </a:xfrm>
          <a:prstGeom prst="rect">
            <a:avLst/>
          </a:prstGeom>
        </p:spPr>
      </p:pic>
      <p:sp>
        <p:nvSpPr>
          <p:cNvPr id="7" name="Content Placeholder 1"/>
          <p:cNvSpPr>
            <a:spLocks noGrp="1"/>
          </p:cNvSpPr>
          <p:nvPr>
            <p:ph idx="1"/>
          </p:nvPr>
        </p:nvSpPr>
        <p:spPr>
          <a:xfrm>
            <a:off x="380999" y="1719071"/>
            <a:ext cx="8407893" cy="4407408"/>
          </a:xfrm>
        </p:spPr>
        <p:txBody>
          <a:bodyPr>
            <a:noAutofit/>
          </a:bodyPr>
          <a:lstStyle/>
          <a:p>
            <a:r>
              <a:rPr lang="en-US" b="1" dirty="0"/>
              <a:t>Bridge-</a:t>
            </a:r>
            <a:r>
              <a:rPr lang="en-US" b="1" dirty="0" smtClean="0"/>
              <a:t>in</a:t>
            </a:r>
            <a:endParaRPr lang="en-US" b="1" dirty="0"/>
          </a:p>
          <a:p>
            <a:pPr lvl="1"/>
            <a:r>
              <a:rPr lang="en-US" sz="1800" dirty="0" smtClean="0"/>
              <a:t>Explains </a:t>
            </a:r>
            <a:r>
              <a:rPr lang="en-US" sz="1800" dirty="0"/>
              <a:t>the value of the lesson to the learner; provides motivation </a:t>
            </a:r>
          </a:p>
          <a:p>
            <a:r>
              <a:rPr lang="en-US" b="1" dirty="0" smtClean="0"/>
              <a:t>Objective</a:t>
            </a:r>
            <a:endParaRPr lang="en-US" b="1" dirty="0"/>
          </a:p>
          <a:p>
            <a:pPr lvl="1"/>
            <a:r>
              <a:rPr lang="en-US" sz="1800" dirty="0" smtClean="0"/>
              <a:t>What </a:t>
            </a:r>
            <a:r>
              <a:rPr lang="en-US" sz="1800" dirty="0"/>
              <a:t>must the learner do? Under what conditions? How well? </a:t>
            </a:r>
          </a:p>
          <a:p>
            <a:r>
              <a:rPr lang="en-US" b="1" dirty="0"/>
              <a:t>Pre-</a:t>
            </a:r>
            <a:r>
              <a:rPr lang="en-US" b="1" dirty="0" smtClean="0"/>
              <a:t>assess</a:t>
            </a:r>
            <a:endParaRPr lang="en-US" b="1" dirty="0"/>
          </a:p>
          <a:p>
            <a:pPr lvl="1"/>
            <a:r>
              <a:rPr lang="en-US" sz="1800" dirty="0" smtClean="0"/>
              <a:t>Identifies </a:t>
            </a:r>
            <a:r>
              <a:rPr lang="en-US" sz="1800" dirty="0"/>
              <a:t>any prior knowledge and whether or not the learner can </a:t>
            </a:r>
            <a:r>
              <a:rPr lang="en-US" sz="1800" dirty="0" smtClean="0"/>
              <a:t>already </a:t>
            </a:r>
            <a:r>
              <a:rPr lang="en-US" sz="1800" dirty="0"/>
              <a:t>accomplish the objective </a:t>
            </a:r>
          </a:p>
          <a:p>
            <a:r>
              <a:rPr lang="en-US" b="1" dirty="0"/>
              <a:t>Participatory </a:t>
            </a:r>
            <a:r>
              <a:rPr lang="en-US" b="1" dirty="0" smtClean="0"/>
              <a:t>Learning</a:t>
            </a:r>
            <a:endParaRPr lang="en-US" b="1" dirty="0"/>
          </a:p>
          <a:p>
            <a:pPr lvl="1"/>
            <a:r>
              <a:rPr lang="en-US" sz="1800" dirty="0" smtClean="0"/>
              <a:t>The </a:t>
            </a:r>
            <a:r>
              <a:rPr lang="en-US" sz="1800" dirty="0"/>
              <a:t>learner is as actively involved in the learning process as possible </a:t>
            </a:r>
          </a:p>
          <a:p>
            <a:r>
              <a:rPr lang="en-US" b="1" dirty="0" smtClean="0"/>
              <a:t>Post-assess</a:t>
            </a:r>
            <a:endParaRPr lang="en-US" b="1" dirty="0"/>
          </a:p>
          <a:p>
            <a:pPr lvl="1"/>
            <a:r>
              <a:rPr lang="en-US" sz="1800" dirty="0" smtClean="0"/>
              <a:t>Determines </a:t>
            </a:r>
            <a:r>
              <a:rPr lang="en-US" sz="1800" dirty="0"/>
              <a:t>if the learner has indeed learned </a:t>
            </a:r>
          </a:p>
          <a:p>
            <a:r>
              <a:rPr lang="en-US" b="1" dirty="0" smtClean="0"/>
              <a:t>Summary</a:t>
            </a:r>
            <a:endParaRPr lang="en-US" b="1" dirty="0"/>
          </a:p>
          <a:p>
            <a:pPr lvl="1"/>
            <a:r>
              <a:rPr lang="en-US" sz="1800" dirty="0" smtClean="0"/>
              <a:t>Provides </a:t>
            </a:r>
            <a:r>
              <a:rPr lang="en-US" sz="1800" dirty="0"/>
              <a:t>closure and/or follow-up activity to the learner </a:t>
            </a:r>
          </a:p>
          <a:p>
            <a:pPr marL="45720" indent="0">
              <a:buNone/>
            </a:pPr>
            <a:endParaRPr lang="en-US" dirty="0"/>
          </a:p>
        </p:txBody>
      </p:sp>
    </p:spTree>
    <p:extLst>
      <p:ext uri="{BB962C8B-B14F-4D97-AF65-F5344CB8AC3E}">
        <p14:creationId xmlns:p14="http://schemas.microsoft.com/office/powerpoint/2010/main" val="2597593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r>
              <a:rPr lang="en-US" sz="4400" dirty="0" smtClean="0"/>
              <a:t>Questions?</a:t>
            </a:r>
            <a:endParaRPr lang="en-US" sz="4400" dirty="0"/>
          </a:p>
        </p:txBody>
      </p:sp>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000764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Bloom’s taxonomy</a:t>
            </a:r>
            <a:endParaRPr lang="en-US" dirty="0"/>
          </a:p>
        </p:txBody>
      </p:sp>
      <p:pic>
        <p:nvPicPr>
          <p:cNvPr id="5" name="Picture 4"/>
          <p:cNvPicPr>
            <a:picLocks noChangeAspect="1"/>
          </p:cNvPicPr>
          <p:nvPr/>
        </p:nvPicPr>
        <p:blipFill>
          <a:blip r:embed="rId3" cstate="print"/>
          <a:stretch>
            <a:fillRect/>
          </a:stretch>
        </p:blipFill>
        <p:spPr>
          <a:xfrm>
            <a:off x="539552" y="-99392"/>
            <a:ext cx="7848872" cy="7132662"/>
          </a:xfrm>
          <a:prstGeom prst="rect">
            <a:avLst/>
          </a:prstGeom>
        </p:spPr>
      </p:pic>
      <p:sp>
        <p:nvSpPr>
          <p:cNvPr id="7" name="TextBox 6"/>
          <p:cNvSpPr txBox="1"/>
          <p:nvPr/>
        </p:nvSpPr>
        <p:spPr>
          <a:xfrm>
            <a:off x="0" y="6211669"/>
            <a:ext cx="2842792" cy="646331"/>
          </a:xfrm>
          <a:prstGeom prst="rect">
            <a:avLst/>
          </a:prstGeom>
          <a:noFill/>
        </p:spPr>
        <p:txBody>
          <a:bodyPr wrap="square" rtlCol="0">
            <a:spAutoFit/>
          </a:bodyPr>
          <a:lstStyle/>
          <a:p>
            <a:pPr algn="ctr"/>
            <a:r>
              <a:rPr lang="en-US" b="1" i="1" dirty="0" smtClean="0"/>
              <a:t>Courtesy: K. </a:t>
            </a:r>
            <a:r>
              <a:rPr lang="en-US" b="1" i="1" dirty="0" err="1" smtClean="0"/>
              <a:t>Aainsqatsi</a:t>
            </a:r>
            <a:r>
              <a:rPr lang="en-US" b="1" i="1" dirty="0" smtClean="0"/>
              <a:t>, Wikipedia</a:t>
            </a:r>
            <a:endParaRPr lang="en-US" b="1" i="1" dirty="0"/>
          </a:p>
        </p:txBody>
      </p:sp>
    </p:spTree>
    <p:extLst>
      <p:ext uri="{BB962C8B-B14F-4D97-AF65-F5344CB8AC3E}">
        <p14:creationId xmlns:p14="http://schemas.microsoft.com/office/powerpoint/2010/main" val="109645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 indent="0">
              <a:buNone/>
            </a:pPr>
            <a:r>
              <a:rPr lang="en-US" sz="3200" dirty="0" smtClean="0"/>
              <a:t>This session is meant to </a:t>
            </a:r>
          </a:p>
          <a:p>
            <a:pPr lvl="1"/>
            <a:r>
              <a:rPr lang="en-US" sz="2800" dirty="0" smtClean="0"/>
              <a:t>Familiarize you with new teaching aids</a:t>
            </a:r>
          </a:p>
          <a:p>
            <a:pPr lvl="1"/>
            <a:r>
              <a:rPr lang="en-US" sz="2800" dirty="0" smtClean="0"/>
              <a:t>Familiarize you with course material resources</a:t>
            </a:r>
          </a:p>
          <a:p>
            <a:pPr lvl="1"/>
            <a:r>
              <a:rPr lang="en-US" sz="2800" dirty="0" smtClean="0"/>
              <a:t>Help you understand assessment and evaluation </a:t>
            </a:r>
            <a:r>
              <a:rPr lang="en-US" sz="2800" dirty="0" smtClean="0"/>
              <a:t>goals</a:t>
            </a:r>
            <a:endParaRPr lang="en-US" sz="2800" dirty="0" smtClean="0"/>
          </a:p>
        </p:txBody>
      </p:sp>
      <p:sp>
        <p:nvSpPr>
          <p:cNvPr id="2" name="Title 1"/>
          <p:cNvSpPr>
            <a:spLocks noGrp="1"/>
          </p:cNvSpPr>
          <p:nvPr>
            <p:ph type="title"/>
          </p:nvPr>
        </p:nvSpPr>
        <p:spPr/>
        <p:txBody>
          <a:bodyPr/>
          <a:lstStyle/>
          <a:p>
            <a:r>
              <a:rPr lang="en-US" dirty="0" smtClean="0"/>
              <a:t>Goals of this session</a:t>
            </a:r>
            <a:endParaRPr lang="en-US" dirty="0"/>
          </a:p>
        </p:txBody>
      </p:sp>
    </p:spTree>
    <p:extLst>
      <p:ext uri="{BB962C8B-B14F-4D97-AF65-F5344CB8AC3E}">
        <p14:creationId xmlns:p14="http://schemas.microsoft.com/office/powerpoint/2010/main" val="4050035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400" dirty="0" smtClean="0"/>
              <a:t>How to communicate to the student our passion for the subject?</a:t>
            </a:r>
          </a:p>
          <a:p>
            <a:r>
              <a:rPr lang="en-US" sz="2400" dirty="0" smtClean="0"/>
              <a:t>How to make the lectures exciting and interesting? </a:t>
            </a:r>
          </a:p>
          <a:p>
            <a:r>
              <a:rPr lang="en-US" sz="2400" dirty="0" smtClean="0"/>
              <a:t>With English as the medium of instruction, how to manage students with a wide range of communication skills?</a:t>
            </a:r>
          </a:p>
          <a:p>
            <a:r>
              <a:rPr lang="en-US" sz="2400" dirty="0" smtClean="0"/>
              <a:t>Can all the technology available to students be used to augment teaching in classrooms?</a:t>
            </a:r>
          </a:p>
          <a:p>
            <a:r>
              <a:rPr lang="en-US" sz="2400" dirty="0" smtClean="0"/>
              <a:t>How to make the classroom a less stressful environment?</a:t>
            </a:r>
          </a:p>
          <a:p>
            <a:r>
              <a:rPr lang="en-US" sz="2400" dirty="0" smtClean="0"/>
              <a:t>How to handle large classes?</a:t>
            </a:r>
          </a:p>
        </p:txBody>
      </p:sp>
      <p:sp>
        <p:nvSpPr>
          <p:cNvPr id="3" name="Title 2"/>
          <p:cNvSpPr>
            <a:spLocks noGrp="1"/>
          </p:cNvSpPr>
          <p:nvPr>
            <p:ph type="title"/>
          </p:nvPr>
        </p:nvSpPr>
        <p:spPr/>
        <p:txBody>
          <a:bodyPr/>
          <a:lstStyle/>
          <a:p>
            <a:r>
              <a:rPr lang="en-US" dirty="0" smtClean="0"/>
              <a:t>Challenges for an instructor</a:t>
            </a:r>
            <a:endParaRPr lang="en-US" dirty="0"/>
          </a:p>
        </p:txBody>
      </p:sp>
    </p:spTree>
    <p:extLst>
      <p:ext uri="{BB962C8B-B14F-4D97-AF65-F5344CB8AC3E}">
        <p14:creationId xmlns:p14="http://schemas.microsoft.com/office/powerpoint/2010/main" val="1647595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8407893" cy="4734265"/>
          </a:xfrm>
        </p:spPr>
        <p:txBody>
          <a:bodyPr>
            <a:normAutofit lnSpcReduction="10000"/>
          </a:bodyPr>
          <a:lstStyle/>
          <a:p>
            <a:r>
              <a:rPr lang="en-US" sz="2400" dirty="0" smtClean="0"/>
              <a:t>Interactive classrooms</a:t>
            </a:r>
          </a:p>
          <a:p>
            <a:r>
              <a:rPr lang="en-US" sz="2400" dirty="0" smtClean="0"/>
              <a:t>Supplementary material either in the form of videos, projects, computer codes – not all teaching needs to be done in class</a:t>
            </a:r>
          </a:p>
          <a:p>
            <a:r>
              <a:rPr lang="en-US" sz="2400" dirty="0" smtClean="0"/>
              <a:t>A friendly instructor</a:t>
            </a:r>
          </a:p>
          <a:p>
            <a:r>
              <a:rPr lang="en-US" sz="2400" dirty="0" smtClean="0"/>
              <a:t>Continuous assessment as a feedback mechanism – two way feedback</a:t>
            </a:r>
          </a:p>
          <a:p>
            <a:r>
              <a:rPr lang="en-US" sz="2400" dirty="0" smtClean="0"/>
              <a:t>Encourage students to think about potential applications</a:t>
            </a:r>
          </a:p>
          <a:p>
            <a:r>
              <a:rPr lang="en-US" sz="2400" dirty="0" smtClean="0"/>
              <a:t>Rotate seating arrangement</a:t>
            </a:r>
          </a:p>
          <a:p>
            <a:r>
              <a:rPr lang="en-US" sz="2400" dirty="0" smtClean="0"/>
              <a:t>Switch roles between student and instructor</a:t>
            </a:r>
          </a:p>
          <a:p>
            <a:r>
              <a:rPr lang="en-US" sz="2400" dirty="0" smtClean="0"/>
              <a:t>Use lab sessions to break the monotony</a:t>
            </a:r>
          </a:p>
        </p:txBody>
      </p:sp>
      <p:sp>
        <p:nvSpPr>
          <p:cNvPr id="2" name="Title 1"/>
          <p:cNvSpPr>
            <a:spLocks noGrp="1"/>
          </p:cNvSpPr>
          <p:nvPr>
            <p:ph type="title"/>
          </p:nvPr>
        </p:nvSpPr>
        <p:spPr/>
        <p:txBody>
          <a:bodyPr>
            <a:normAutofit/>
          </a:bodyPr>
          <a:lstStyle/>
          <a:p>
            <a:r>
              <a:rPr lang="en-US" dirty="0" smtClean="0"/>
              <a:t>Potential solutions</a:t>
            </a:r>
            <a:endParaRPr lang="en-US" dirty="0"/>
          </a:p>
        </p:txBody>
      </p:sp>
    </p:spTree>
    <p:extLst>
      <p:ext uri="{BB962C8B-B14F-4D97-AF65-F5344CB8AC3E}">
        <p14:creationId xmlns:p14="http://schemas.microsoft.com/office/powerpoint/2010/main" val="1491416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 indent="0">
              <a:buNone/>
            </a:pPr>
            <a:r>
              <a:rPr lang="en-US" sz="2800" dirty="0" smtClean="0"/>
              <a:t>Irrespective of what teaching methods one follows, it is important to have</a:t>
            </a:r>
            <a:endParaRPr lang="en-US" sz="2800" dirty="0"/>
          </a:p>
          <a:p>
            <a:pPr lvl="1"/>
            <a:r>
              <a:rPr lang="en-US" sz="2400" dirty="0" smtClean="0"/>
              <a:t>Clear course objectives</a:t>
            </a:r>
          </a:p>
          <a:p>
            <a:pPr lvl="1"/>
            <a:r>
              <a:rPr lang="en-US" sz="2400" dirty="0" smtClean="0"/>
              <a:t>Clear lecture plan</a:t>
            </a:r>
          </a:p>
          <a:p>
            <a:pPr lvl="1"/>
            <a:r>
              <a:rPr lang="en-US" sz="2400" dirty="0" smtClean="0"/>
              <a:t>Clarity in evaluation</a:t>
            </a:r>
          </a:p>
          <a:p>
            <a:pPr lvl="1"/>
            <a:r>
              <a:rPr lang="en-US" sz="2400" dirty="0" smtClean="0"/>
              <a:t>Well defined course outcomes</a:t>
            </a:r>
          </a:p>
          <a:p>
            <a:endParaRPr lang="en-US" sz="2800" dirty="0"/>
          </a:p>
        </p:txBody>
      </p:sp>
      <p:sp>
        <p:nvSpPr>
          <p:cNvPr id="2" name="Title 1"/>
          <p:cNvSpPr>
            <a:spLocks noGrp="1"/>
          </p:cNvSpPr>
          <p:nvPr>
            <p:ph type="title"/>
          </p:nvPr>
        </p:nvSpPr>
        <p:spPr/>
        <p:txBody>
          <a:bodyPr/>
          <a:lstStyle/>
          <a:p>
            <a:r>
              <a:rPr lang="en-US" dirty="0" smtClean="0"/>
              <a:t>Doing the basics right</a:t>
            </a:r>
            <a:endParaRPr lang="en-US" dirty="0"/>
          </a:p>
        </p:txBody>
      </p:sp>
    </p:spTree>
    <p:extLst>
      <p:ext uri="{BB962C8B-B14F-4D97-AF65-F5344CB8AC3E}">
        <p14:creationId xmlns:p14="http://schemas.microsoft.com/office/powerpoint/2010/main" val="14582178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Urban Pop.thmx</Template>
  <TotalTime>2490</TotalTime>
  <Words>1459</Words>
  <Application>Microsoft Office PowerPoint</Application>
  <PresentationFormat>On-screen Show (4:3)</PresentationFormat>
  <Paragraphs>251</Paragraphs>
  <Slides>44</Slides>
  <Notes>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Calisto MT</vt:lpstr>
      <vt:lpstr>Cambria Math</vt:lpstr>
      <vt:lpstr>Perpetua Titling MT</vt:lpstr>
      <vt:lpstr>Wingdings</vt:lpstr>
      <vt:lpstr>Wingdings 2</vt:lpstr>
      <vt:lpstr>Grid</vt:lpstr>
      <vt:lpstr>teaching methods</vt:lpstr>
      <vt:lpstr>on teaching</vt:lpstr>
      <vt:lpstr>Words of wisdom to Calvin</vt:lpstr>
      <vt:lpstr>Attitude of many students towards exams</vt:lpstr>
      <vt:lpstr>Bloom’s taxonomy</vt:lpstr>
      <vt:lpstr>Goals of this session</vt:lpstr>
      <vt:lpstr>Challenges for an instructor</vt:lpstr>
      <vt:lpstr>Potential solutions</vt:lpstr>
      <vt:lpstr>Doing the basics right</vt:lpstr>
      <vt:lpstr>PowerPoint Presentation</vt:lpstr>
      <vt:lpstr>Innovation in teaching</vt:lpstr>
      <vt:lpstr>Flip Teaching</vt:lpstr>
      <vt:lpstr>How to make a video lesson</vt:lpstr>
      <vt:lpstr>Example of a flip Video</vt:lpstr>
      <vt:lpstr>Web-based tools</vt:lpstr>
      <vt:lpstr>NPTEL National Program on technology enhanced learning</vt:lpstr>
      <vt:lpstr>NPTEL National Program on technology enhanced learning</vt:lpstr>
      <vt:lpstr>PowerPoint Presentation</vt:lpstr>
      <vt:lpstr>PowerPoint Presentation</vt:lpstr>
      <vt:lpstr>PowerPoint Presentation</vt:lpstr>
      <vt:lpstr>Khan Academy</vt:lpstr>
      <vt:lpstr>First law of thermodynamics</vt:lpstr>
      <vt:lpstr>Create your own course on khanacademy.org</vt:lpstr>
      <vt:lpstr>PowerPoint Presentation</vt:lpstr>
      <vt:lpstr>MIT-OCW</vt:lpstr>
      <vt:lpstr>A Voting system for assessment and evaluation</vt:lpstr>
      <vt:lpstr>A Voting system for assessment and evaluation</vt:lpstr>
      <vt:lpstr>How to use this voting system</vt:lpstr>
      <vt:lpstr>A Voting system for assessment and evaluation</vt:lpstr>
      <vt:lpstr>Example</vt:lpstr>
      <vt:lpstr>More examples</vt:lpstr>
      <vt:lpstr>Mind map</vt:lpstr>
      <vt:lpstr>EXAMPLES</vt:lpstr>
      <vt:lpstr>Other examples</vt:lpstr>
      <vt:lpstr>Using toys and models</vt:lpstr>
      <vt:lpstr>Evaluation strategies</vt:lpstr>
      <vt:lpstr>Continuous evaluation</vt:lpstr>
      <vt:lpstr>Course projects</vt:lpstr>
      <vt:lpstr>Student presentations</vt:lpstr>
      <vt:lpstr>Learning to teach well</vt:lpstr>
      <vt:lpstr>Developing good instructional skills</vt:lpstr>
      <vt:lpstr>The BOPPPS approach</vt:lpstr>
      <vt:lpstr>The BOPPPS approach</vt:lpstr>
      <vt:lpstr>Thank you</vt:lpstr>
    </vt:vector>
  </TitlesOfParts>
  <Company>The University of British Columbia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teaching methods</dc:title>
  <dc:creator>hdixit</dc:creator>
  <cp:lastModifiedBy>Harish N Dixit</cp:lastModifiedBy>
  <cp:revision>247</cp:revision>
  <dcterms:created xsi:type="dcterms:W3CDTF">2015-02-22T05:25:07Z</dcterms:created>
  <dcterms:modified xsi:type="dcterms:W3CDTF">2015-03-11T05:15:34Z</dcterms:modified>
</cp:coreProperties>
</file>